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6" r:id="rId2"/>
  </p:sldMasterIdLst>
  <p:notesMasterIdLst>
    <p:notesMasterId r:id="rId21"/>
  </p:notesMasterIdLst>
  <p:sldIdLst>
    <p:sldId id="264" r:id="rId3"/>
    <p:sldId id="973" r:id="rId4"/>
    <p:sldId id="982" r:id="rId5"/>
    <p:sldId id="981" r:id="rId6"/>
    <p:sldId id="983" r:id="rId7"/>
    <p:sldId id="984" r:id="rId8"/>
    <p:sldId id="988" r:id="rId9"/>
    <p:sldId id="989" r:id="rId10"/>
    <p:sldId id="938" r:id="rId11"/>
    <p:sldId id="980" r:id="rId12"/>
    <p:sldId id="979" r:id="rId13"/>
    <p:sldId id="978" r:id="rId14"/>
    <p:sldId id="971" r:id="rId15"/>
    <p:sldId id="969" r:id="rId16"/>
    <p:sldId id="985" r:id="rId17"/>
    <p:sldId id="987" r:id="rId18"/>
    <p:sldId id="986"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9"/>
    <a:srgbClr val="FF9999"/>
    <a:srgbClr val="FF6699"/>
    <a:srgbClr val="006666"/>
    <a:srgbClr val="089CAC"/>
    <a:srgbClr val="52CBBE"/>
    <a:srgbClr val="FFCCFF"/>
    <a:srgbClr val="CCECFF"/>
    <a:srgbClr val="92D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0796" autoAdjust="0"/>
  </p:normalViewPr>
  <p:slideViewPr>
    <p:cSldViewPr snapToGrid="0" snapToObjects="1">
      <p:cViewPr>
        <p:scale>
          <a:sx n="75" d="100"/>
          <a:sy n="75" d="100"/>
        </p:scale>
        <p:origin x="1267"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4B55A5-7232-449A-B263-C378FAE5D8C7}" type="datetimeFigureOut">
              <a:rPr lang="en-US" smtClean="0"/>
              <a:t>11/2/2020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304E42-6E80-4224-8C84-FC2C5C4F223B}" type="slidenum">
              <a:rPr lang="en-US" smtClean="0"/>
              <a:t>‹#›</a:t>
            </a:fld>
            <a:endParaRPr lang="en-US"/>
          </a:p>
        </p:txBody>
      </p:sp>
    </p:spTree>
    <p:extLst>
      <p:ext uri="{BB962C8B-B14F-4D97-AF65-F5344CB8AC3E}">
        <p14:creationId xmlns:p14="http://schemas.microsoft.com/office/powerpoint/2010/main" val="220088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2</a:t>
            </a:fld>
            <a:endParaRPr lang="en-US"/>
          </a:p>
        </p:txBody>
      </p:sp>
    </p:spTree>
    <p:extLst>
      <p:ext uri="{BB962C8B-B14F-4D97-AF65-F5344CB8AC3E}">
        <p14:creationId xmlns:p14="http://schemas.microsoft.com/office/powerpoint/2010/main" val="1761750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15</a:t>
            </a:fld>
            <a:endParaRPr lang="en-US"/>
          </a:p>
        </p:txBody>
      </p:sp>
    </p:spTree>
    <p:extLst>
      <p:ext uri="{BB962C8B-B14F-4D97-AF65-F5344CB8AC3E}">
        <p14:creationId xmlns:p14="http://schemas.microsoft.com/office/powerpoint/2010/main" val="294915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16</a:t>
            </a:fld>
            <a:endParaRPr lang="en-US"/>
          </a:p>
        </p:txBody>
      </p:sp>
    </p:spTree>
    <p:extLst>
      <p:ext uri="{BB962C8B-B14F-4D97-AF65-F5344CB8AC3E}">
        <p14:creationId xmlns:p14="http://schemas.microsoft.com/office/powerpoint/2010/main" val="43417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17</a:t>
            </a:fld>
            <a:endParaRPr lang="en-US"/>
          </a:p>
        </p:txBody>
      </p:sp>
    </p:spTree>
    <p:extLst>
      <p:ext uri="{BB962C8B-B14F-4D97-AF65-F5344CB8AC3E}">
        <p14:creationId xmlns:p14="http://schemas.microsoft.com/office/powerpoint/2010/main" val="110018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Pada </a:t>
            </a:r>
            <a:r>
              <a:rPr lang="en-US" dirty="0" err="1"/>
              <a:t>tahap</a:t>
            </a:r>
            <a:r>
              <a:rPr lang="en-US" dirty="0"/>
              <a:t> </a:t>
            </a:r>
            <a:r>
              <a:rPr lang="en-US" dirty="0" err="1"/>
              <a:t>awal</a:t>
            </a:r>
            <a:r>
              <a:rPr lang="en-US" dirty="0"/>
              <a:t> </a:t>
            </a:r>
            <a:r>
              <a:rPr lang="en-US" dirty="0" err="1"/>
              <a:t>pembentukan</a:t>
            </a:r>
            <a:r>
              <a:rPr lang="en-US" dirty="0"/>
              <a:t> </a:t>
            </a:r>
            <a:r>
              <a:rPr lang="en-US" dirty="0" err="1"/>
              <a:t>koman</a:t>
            </a:r>
            <a:r>
              <a:rPr lang="en-US" dirty="0"/>
              <a:t> center pada 2 up3 dan 6 </a:t>
            </a:r>
            <a:r>
              <a:rPr lang="en-US" dirty="0" err="1"/>
              <a:t>ulp</a:t>
            </a:r>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3</a:t>
            </a:fld>
            <a:endParaRPr lang="en-US"/>
          </a:p>
        </p:txBody>
      </p:sp>
    </p:spTree>
    <p:extLst>
      <p:ext uri="{BB962C8B-B14F-4D97-AF65-F5344CB8AC3E}">
        <p14:creationId xmlns:p14="http://schemas.microsoft.com/office/powerpoint/2010/main" val="1169566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Berapa</a:t>
            </a:r>
            <a:r>
              <a:rPr lang="en-US" dirty="0"/>
              <a:t> </a:t>
            </a:r>
            <a:r>
              <a:rPr lang="en-US" dirty="0" err="1"/>
              <a:t>persen</a:t>
            </a:r>
            <a:r>
              <a:rPr lang="en-US" dirty="0"/>
              <a:t> </a:t>
            </a:r>
            <a:r>
              <a:rPr lang="en-US" dirty="0" err="1"/>
              <a:t>dari</a:t>
            </a:r>
            <a:r>
              <a:rPr lang="en-US" dirty="0"/>
              <a:t> </a:t>
            </a:r>
            <a:r>
              <a:rPr lang="en-US" dirty="0" err="1"/>
              <a:t>pelanggan</a:t>
            </a:r>
            <a:r>
              <a:rPr lang="en-US" dirty="0"/>
              <a:t> up3</a:t>
            </a:r>
          </a:p>
          <a:p>
            <a:endParaRPr lang="en-US" dirty="0"/>
          </a:p>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4</a:t>
            </a:fld>
            <a:endParaRPr lang="en-US"/>
          </a:p>
        </p:txBody>
      </p:sp>
    </p:spTree>
    <p:extLst>
      <p:ext uri="{BB962C8B-B14F-4D97-AF65-F5344CB8AC3E}">
        <p14:creationId xmlns:p14="http://schemas.microsoft.com/office/powerpoint/2010/main" val="1656200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5</a:t>
            </a:fld>
            <a:endParaRPr lang="en-US"/>
          </a:p>
        </p:txBody>
      </p:sp>
    </p:spTree>
    <p:extLst>
      <p:ext uri="{BB962C8B-B14F-4D97-AF65-F5344CB8AC3E}">
        <p14:creationId xmlns:p14="http://schemas.microsoft.com/office/powerpoint/2010/main" val="3536315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Foto</a:t>
            </a:r>
            <a:r>
              <a:rPr lang="en-US" dirty="0"/>
              <a:t> command center</a:t>
            </a:r>
          </a:p>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7</a:t>
            </a:fld>
            <a:endParaRPr lang="en-US"/>
          </a:p>
        </p:txBody>
      </p:sp>
    </p:spTree>
    <p:extLst>
      <p:ext uri="{BB962C8B-B14F-4D97-AF65-F5344CB8AC3E}">
        <p14:creationId xmlns:p14="http://schemas.microsoft.com/office/powerpoint/2010/main" val="40455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8</a:t>
            </a:fld>
            <a:endParaRPr lang="en-US"/>
          </a:p>
        </p:txBody>
      </p:sp>
    </p:spTree>
    <p:extLst>
      <p:ext uri="{BB962C8B-B14F-4D97-AF65-F5344CB8AC3E}">
        <p14:creationId xmlns:p14="http://schemas.microsoft.com/office/powerpoint/2010/main" val="11302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Setelah </a:t>
            </a:r>
            <a:r>
              <a:rPr lang="en-US" dirty="0" err="1"/>
              <a:t>judul</a:t>
            </a:r>
            <a:r>
              <a:rPr lang="en-US" dirty="0"/>
              <a:t> </a:t>
            </a:r>
            <a:r>
              <a:rPr lang="en-US" dirty="0" err="1"/>
              <a:t>latar</a:t>
            </a:r>
            <a:r>
              <a:rPr lang="en-US" dirty="0"/>
              <a:t> </a:t>
            </a:r>
            <a:r>
              <a:rPr lang="en-US" dirty="0" err="1"/>
              <a:t>belakang</a:t>
            </a:r>
            <a:r>
              <a:rPr lang="en-US" dirty="0"/>
              <a:t> , </a:t>
            </a:r>
            <a:r>
              <a:rPr lang="en-US" dirty="0" err="1"/>
              <a:t>isinya</a:t>
            </a:r>
            <a:r>
              <a:rPr lang="en-US" dirty="0"/>
              <a:t> </a:t>
            </a:r>
            <a:r>
              <a:rPr lang="en-US" dirty="0" err="1"/>
              <a:t>tren</a:t>
            </a:r>
            <a:r>
              <a:rPr lang="en-US" dirty="0"/>
              <a:t> </a:t>
            </a:r>
            <a:r>
              <a:rPr lang="en-US" dirty="0" err="1"/>
              <a:t>gangguan</a:t>
            </a:r>
            <a:r>
              <a:rPr lang="en-US" dirty="0"/>
              <a:t> di masing2 </a:t>
            </a:r>
            <a:r>
              <a:rPr lang="en-US" dirty="0" err="1"/>
              <a:t>ulp</a:t>
            </a:r>
            <a:r>
              <a:rPr lang="en-US" dirty="0"/>
              <a:t> cc 2020</a:t>
            </a:r>
          </a:p>
          <a:p>
            <a:pPr marL="171450" indent="-171450">
              <a:buFontTx/>
              <a:buChar char="-"/>
            </a:pPr>
            <a:r>
              <a:rPr lang="en-US" dirty="0"/>
              <a:t>rata2 </a:t>
            </a:r>
            <a:r>
              <a:rPr lang="en-US" dirty="0" err="1"/>
              <a:t>gangguan</a:t>
            </a:r>
            <a:r>
              <a:rPr lang="en-US" dirty="0"/>
              <a:t> dan </a:t>
            </a:r>
            <a:r>
              <a:rPr lang="en-US" dirty="0" err="1"/>
              <a:t>rc</a:t>
            </a:r>
            <a:r>
              <a:rPr lang="en-US" dirty="0"/>
              <a:t> </a:t>
            </a:r>
            <a:r>
              <a:rPr lang="en-US" dirty="0" err="1"/>
              <a:t>rp</a:t>
            </a:r>
            <a:r>
              <a:rPr lang="en-US" dirty="0"/>
              <a:t> 2020</a:t>
            </a:r>
          </a:p>
          <a:p>
            <a:pPr marL="171450" indent="-171450">
              <a:buFontTx/>
              <a:buChar char="-"/>
            </a:pPr>
            <a:r>
              <a:rPr lang="en-US" dirty="0" err="1"/>
              <a:t>Realisasi</a:t>
            </a:r>
            <a:r>
              <a:rPr lang="en-US" dirty="0"/>
              <a:t> </a:t>
            </a:r>
            <a:r>
              <a:rPr lang="en-US" dirty="0" err="1"/>
              <a:t>wilayah</a:t>
            </a:r>
            <a:r>
              <a:rPr lang="en-US" dirty="0"/>
              <a:t> -&gt; up3 -&gt;Breakdown </a:t>
            </a:r>
            <a:r>
              <a:rPr lang="en-US" dirty="0" err="1"/>
              <a:t>ulp</a:t>
            </a:r>
            <a:endParaRPr lang="en-US" dirty="0"/>
          </a:p>
          <a:p>
            <a:pPr marL="171450" indent="-171450">
              <a:buFontTx/>
              <a:buChar char="-"/>
            </a:pPr>
            <a:r>
              <a:rPr lang="en-US" dirty="0"/>
              <a:t>Karena </a:t>
            </a:r>
            <a:r>
              <a:rPr lang="en-US" dirty="0" err="1"/>
              <a:t>realissasi</a:t>
            </a:r>
            <a:r>
              <a:rPr lang="en-US" dirty="0"/>
              <a:t> </a:t>
            </a:r>
            <a:r>
              <a:rPr lang="en-US" dirty="0" err="1"/>
              <a:t>besar</a:t>
            </a:r>
            <a:r>
              <a:rPr lang="en-US" dirty="0"/>
              <a:t> </a:t>
            </a:r>
            <a:r>
              <a:rPr lang="en-US" dirty="0" err="1"/>
              <a:t>maka</a:t>
            </a:r>
            <a:r>
              <a:rPr lang="en-US" dirty="0"/>
              <a:t> </a:t>
            </a:r>
            <a:r>
              <a:rPr lang="en-US" dirty="0" err="1"/>
              <a:t>dibuat</a:t>
            </a:r>
            <a:r>
              <a:rPr lang="en-US" dirty="0"/>
              <a:t> cc</a:t>
            </a:r>
          </a:p>
          <a:p>
            <a:pPr marL="171450" indent="-171450">
              <a:buFontTx/>
              <a:buChar char="-"/>
            </a:pPr>
            <a:endParaRPr lang="en-US" dirty="0"/>
          </a:p>
          <a:p>
            <a:pPr marL="171450" indent="-171450">
              <a:buFontTx/>
              <a:buChar char="-"/>
            </a:pPr>
            <a:r>
              <a:rPr lang="en-US" dirty="0"/>
              <a:t>Slide </a:t>
            </a:r>
            <a:r>
              <a:rPr lang="en-US" dirty="0" err="1"/>
              <a:t>baru</a:t>
            </a:r>
            <a:r>
              <a:rPr lang="en-US" dirty="0"/>
              <a:t> </a:t>
            </a:r>
            <a:r>
              <a:rPr lang="en-US" dirty="0" err="1"/>
              <a:t>pmbentukan</a:t>
            </a:r>
            <a:r>
              <a:rPr lang="en-US" dirty="0"/>
              <a:t> cc (</a:t>
            </a:r>
            <a:r>
              <a:rPr lang="en-US" dirty="0" err="1"/>
              <a:t>judul</a:t>
            </a:r>
            <a:r>
              <a:rPr lang="en-US" dirty="0"/>
              <a:t> </a:t>
            </a:r>
            <a:r>
              <a:rPr lang="en-US" dirty="0" err="1"/>
              <a:t>aja</a:t>
            </a:r>
            <a:r>
              <a:rPr lang="en-US" dirty="0"/>
              <a:t>)</a:t>
            </a:r>
          </a:p>
        </p:txBody>
      </p:sp>
      <p:sp>
        <p:nvSpPr>
          <p:cNvPr id="4" name="Slide Number Placeholder 3"/>
          <p:cNvSpPr>
            <a:spLocks noGrp="1"/>
          </p:cNvSpPr>
          <p:nvPr>
            <p:ph type="sldNum" sz="quarter" idx="10"/>
          </p:nvPr>
        </p:nvSpPr>
        <p:spPr/>
        <p:txBody>
          <a:bodyPr/>
          <a:lstStyle/>
          <a:p>
            <a:fld id="{1A304E42-6E80-4224-8C84-FC2C5C4F223B}" type="slidenum">
              <a:rPr lang="en-US" smtClean="0"/>
              <a:t>9</a:t>
            </a:fld>
            <a:endParaRPr lang="en-US"/>
          </a:p>
        </p:txBody>
      </p:sp>
    </p:spTree>
    <p:extLst>
      <p:ext uri="{BB962C8B-B14F-4D97-AF65-F5344CB8AC3E}">
        <p14:creationId xmlns:p14="http://schemas.microsoft.com/office/powerpoint/2010/main" val="278362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Luas </a:t>
            </a:r>
            <a:r>
              <a:rPr lang="en-US" dirty="0" err="1"/>
              <a:t>adminastri</a:t>
            </a:r>
            <a:r>
              <a:rPr lang="en-US" dirty="0"/>
              <a:t> </a:t>
            </a:r>
            <a:r>
              <a:rPr lang="en-US" dirty="0" err="1"/>
              <a:t>daerah</a:t>
            </a:r>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10</a:t>
            </a:fld>
            <a:endParaRPr lang="en-US"/>
          </a:p>
        </p:txBody>
      </p:sp>
    </p:spTree>
    <p:extLst>
      <p:ext uri="{BB962C8B-B14F-4D97-AF65-F5344CB8AC3E}">
        <p14:creationId xmlns:p14="http://schemas.microsoft.com/office/powerpoint/2010/main" val="108753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12</a:t>
            </a:fld>
            <a:endParaRPr lang="en-US"/>
          </a:p>
        </p:txBody>
      </p:sp>
    </p:spTree>
    <p:extLst>
      <p:ext uri="{BB962C8B-B14F-4D97-AF65-F5344CB8AC3E}">
        <p14:creationId xmlns:p14="http://schemas.microsoft.com/office/powerpoint/2010/main" val="850231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grpSp>
      <p:sp>
        <p:nvSpPr>
          <p:cNvPr id="3" name="Footer Placeholder 2">
            <a:extLst>
              <a:ext uri="{FF2B5EF4-FFF2-40B4-BE49-F238E27FC236}">
                <a16:creationId xmlns:a16="http://schemas.microsoft.com/office/drawing/2014/main"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r>
              <a:rPr lang="en-US"/>
              <a:t>Change your text at "Header &amp; Footer" menu</a:t>
            </a:r>
            <a:endParaRPr lang="en-US" dirty="0"/>
          </a:p>
        </p:txBody>
      </p:sp>
      <p:sp>
        <p:nvSpPr>
          <p:cNvPr id="4" name="Slide Number Placeholder 3">
            <a:extLst>
              <a:ext uri="{FF2B5EF4-FFF2-40B4-BE49-F238E27FC236}">
                <a16:creationId xmlns:a16="http://schemas.microsoft.com/office/drawing/2014/main"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fld id="{19B51A1E-902D-48AF-9020-955120F399B6}" type="slidenum">
              <a:rPr lang="en-US" smtClean="0"/>
              <a:pPr/>
              <a:t>‹#›</a:t>
            </a:fld>
            <a:endParaRPr lang="en-US" dirty="0"/>
          </a:p>
        </p:txBody>
      </p:sp>
      <p:pic>
        <p:nvPicPr>
          <p:cNvPr id="6" name="Picture 5" descr="Hasil gambar untuk pln logo png">
            <a:extLst>
              <a:ext uri="{FF2B5EF4-FFF2-40B4-BE49-F238E27FC236}">
                <a16:creationId xmlns:a16="http://schemas.microsoft.com/office/drawing/2014/main"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519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14044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02404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0749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967923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5614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56141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75668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1905229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56722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84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grpSp>
        <p:nvGrpSpPr>
          <p:cNvPr id="77" name="Group 76">
            <a:extLst>
              <a:ext uri="{FF2B5EF4-FFF2-40B4-BE49-F238E27FC236}">
                <a16:creationId xmlns:a16="http://schemas.microsoft.com/office/drawing/2014/main"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Freeform: Shape 79">
              <a:extLst>
                <a:ext uri="{FF2B5EF4-FFF2-40B4-BE49-F238E27FC236}">
                  <a16:creationId xmlns:a16="http://schemas.microsoft.com/office/drawing/2014/main"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1" name="Freeform: Shape 80">
              <a:extLst>
                <a:ext uri="{FF2B5EF4-FFF2-40B4-BE49-F238E27FC236}">
                  <a16:creationId xmlns:a16="http://schemas.microsoft.com/office/drawing/2014/main"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Freeform: Shape 81">
              <a:extLst>
                <a:ext uri="{FF2B5EF4-FFF2-40B4-BE49-F238E27FC236}">
                  <a16:creationId xmlns:a16="http://schemas.microsoft.com/office/drawing/2014/main"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Freeform: Shape 74">
            <a:extLst>
              <a:ext uri="{FF2B5EF4-FFF2-40B4-BE49-F238E27FC236}">
                <a16:creationId xmlns:a16="http://schemas.microsoft.com/office/drawing/2014/main"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Freeform: Shape 75">
            <a:extLst>
              <a:ext uri="{FF2B5EF4-FFF2-40B4-BE49-F238E27FC236}">
                <a16:creationId xmlns:a16="http://schemas.microsoft.com/office/drawing/2014/main"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Freeform: Shape 77">
            <a:extLst>
              <a:ext uri="{FF2B5EF4-FFF2-40B4-BE49-F238E27FC236}">
                <a16:creationId xmlns:a16="http://schemas.microsoft.com/office/drawing/2014/main"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Rectangle 88">
            <a:extLst>
              <a:ext uri="{FF2B5EF4-FFF2-40B4-BE49-F238E27FC236}">
                <a16:creationId xmlns:a16="http://schemas.microsoft.com/office/drawing/2014/main"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46" name="Group 145">
            <a:extLst>
              <a:ext uri="{FF2B5EF4-FFF2-40B4-BE49-F238E27FC236}">
                <a16:creationId xmlns:a16="http://schemas.microsoft.com/office/drawing/2014/main"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id="{791B2477-6A56-4591-BF41-3D3FDF56FB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id="{3A61664D-2D09-464D-9EFD-7A8DF3144276}"/>
              </a:ext>
            </a:extLst>
          </p:cNvPr>
          <p:cNvSpPr>
            <a:spLocks noGrp="1"/>
          </p:cNvSpPr>
          <p:nvPr>
            <p:ph type="ftr" sz="quarter" idx="14"/>
          </p:nvPr>
        </p:nvSpPr>
        <p:spPr>
          <a:xfrm>
            <a:off x="8116831" y="6554939"/>
            <a:ext cx="3310754" cy="295062"/>
          </a:xfrm>
        </p:spPr>
        <p:txBody>
          <a:bodyPr/>
          <a:lstStyle>
            <a:lvl1pPr>
              <a:defRPr/>
            </a:lvl1pPr>
          </a:lstStyle>
          <a:p>
            <a:r>
              <a:rPr lang="en-US"/>
              <a:t>Change your text at "Header &amp; Footer" menu</a:t>
            </a:r>
            <a:endParaRPr lang="en-US" dirty="0"/>
          </a:p>
        </p:txBody>
      </p:sp>
      <p:sp>
        <p:nvSpPr>
          <p:cNvPr id="9" name="Slide Number Placeholder 8">
            <a:extLst>
              <a:ext uri="{FF2B5EF4-FFF2-40B4-BE49-F238E27FC236}">
                <a16:creationId xmlns:a16="http://schemas.microsoft.com/office/drawing/2014/main"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048458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9" name="Group 58">
            <a:extLst>
              <a:ext uri="{FF2B5EF4-FFF2-40B4-BE49-F238E27FC236}">
                <a16:creationId xmlns:a16="http://schemas.microsoft.com/office/drawing/2014/main"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eaLnBrk="1" fontAlgn="auto" hangingPunct="1">
              <a:spcBef>
                <a:spcPts val="0"/>
              </a:spcBef>
              <a:spcAft>
                <a:spcPts val="0"/>
              </a:spcAft>
              <a:defRPr/>
            </a:pPr>
            <a:r>
              <a:rPr lang="en-US" sz="1599" b="1" i="0" dirty="0">
                <a:solidFill>
                  <a:srgbClr val="007D91"/>
                </a:solidFill>
                <a:effectLst/>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3">
            <a:extLst>
              <a:ext uri="{FF2B5EF4-FFF2-40B4-BE49-F238E27FC236}">
                <a16:creationId xmlns:a16="http://schemas.microsoft.com/office/drawing/2014/main"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268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6478EA4D-6621-4565-8511-605606991422}"/>
              </a:ext>
            </a:extLst>
          </p:cNvPr>
          <p:cNvGrpSpPr/>
          <p:nvPr userDrawn="1"/>
        </p:nvGrpSpPr>
        <p:grpSpPr>
          <a:xfrm rot="10800000">
            <a:off x="9896475"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1" name="Rectangle 5">
              <a:extLst>
                <a:ext uri="{FF2B5EF4-FFF2-40B4-BE49-F238E27FC236}">
                  <a16:creationId xmlns:a16="http://schemas.microsoft.com/office/drawing/2014/main" id="{1EC47D57-8433-432E-99D1-1C8CC89DCF4A}"/>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48100245-B4C4-465E-86A1-1354A90E6555}"/>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B84243D5-EB93-45D9-9FCA-B35736217B31}"/>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E5A5613C-4A15-43DF-8426-6E5C8277503D}"/>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D96B7638-324F-4630-952B-2567BF078609}"/>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D7DB9623-CB9D-4293-B52C-E1303157D037}"/>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1C585FAE-CDFF-454D-838B-113C8F13DB59}"/>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DDA8A43-B7A8-4880-AE01-4F665E000D0C}"/>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12FF6ED-3892-40A8-A55A-214E7A78F70E}"/>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F94E617-79AA-4DBC-98D9-F7F6902CF049}"/>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63859989-740B-4027-88AD-63DAA508768C}"/>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A681D7AA-B0CA-412D-9B11-3D12B2D2372E}"/>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FD095FD5-7E58-4A12-8DE4-04D810F595BE}"/>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39E8D743-F06E-4CEA-B03E-0035380BA4C2}"/>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C72EB01E-6857-4365-9CF8-86568358F8AC}"/>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029D7B42-889D-46E2-B84E-657051627030}"/>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54C43783-6897-406D-A08C-9BABDCFF219A}"/>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908D975A-EDFA-4692-8702-8A66222CCCA3}"/>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8E48FB8-2F99-4CFD-9F34-649B2AC25BD0}"/>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711F835C-ED72-4994-A532-2FB1B520CF67}"/>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6811DC82-FCD6-4420-9E49-5835934096ED}"/>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68FA7DB0-B3D5-4FF8-B8F6-5404A80463F7}"/>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94DE6868-5C29-4888-972D-DA033D00ACCA}"/>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7B3AE33C-226F-414C-81BD-AF2621BD43D5}"/>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055AE1C1-A254-4AD0-BAD6-70DE60A4B9F6}"/>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C84DB434-4484-43C4-A1CD-3E91247E57CF}"/>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F217C37A-89CA-4A19-9D6D-D8D036B38524}"/>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59F841AB-1C32-4050-9594-0C5F8F3B50BE}"/>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22AB8532-AE36-42C2-8D24-175EE34F9C6E}"/>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C240373E-5324-4632-A3BC-A626C1E46553}"/>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DE3A69BE-3206-4288-9922-5D29574EF82E}"/>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3565F1D-F628-4919-9B01-D49F17F4321F}"/>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C844CD2F-512F-42FE-8595-7DFEBDD0C4A1}"/>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69ECD463-476B-4A9B-9F5B-7923B3B515CB}"/>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5EE8FD4-87E7-4946-B001-A702535D7D4B}"/>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2A5177DE-CFDA-4019-9034-586436F35C71}"/>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F0575DA6-9AE6-41F8-BA57-23AE11A57B92}"/>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CB7FA3E2-6E34-4F3F-A897-FD8A878239D7}"/>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578CD5E8-52ED-44A9-9311-B29638C4F0B5}"/>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3D1830CE-739C-40C7-A757-68817F7ADEF2}"/>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E0B9869A-5F46-46E9-83CD-6875F2C7274F}"/>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89E45C-BF39-4961-AD7A-9F2D7D0ECABE}"/>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9C5DA73-0905-4FF0-B007-4B0A2B722C3E}"/>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0EEC1CCF-507E-4B9F-9481-E52803F45E07}"/>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18DE9D6B-DEDE-4D8D-94FD-225D77691B2F}"/>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B58A8FCB-414F-4EF1-8D01-2A3116056161}"/>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87C67314-9C5D-4705-A1FA-9BE9E1E9D4BE}"/>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217257F1-36BA-4457-ABC6-008C0D4F6CD4}"/>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7C179052-3BEC-4878-8384-238EB1EF3DD2}"/>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2DB17785-D6DF-47ED-AEE0-6D7F8DC3BD4B}"/>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CD832606-9A47-434D-9D1B-96C99563495D}"/>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1FBA1DBC-211D-4B94-A635-23FF28BCB3D2}"/>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1512FC82-3E5C-446E-85B2-2B2D4A9FF67B}"/>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D9B45DC-E226-42C0-8C19-239BFD52C41C}"/>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9" name="Picture 3">
            <a:extLst>
              <a:ext uri="{FF2B5EF4-FFF2-40B4-BE49-F238E27FC236}">
                <a16:creationId xmlns:a16="http://schemas.microsoft.com/office/drawing/2014/main" id="{2E365FD2-73F0-4899-B4D9-C72D8CCA1D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77477" y="6077547"/>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35618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grpSp>
        <p:nvGrpSpPr>
          <p:cNvPr id="11" name="Group 10">
            <a:extLst>
              <a:ext uri="{FF2B5EF4-FFF2-40B4-BE49-F238E27FC236}">
                <a16:creationId xmlns:a16="http://schemas.microsoft.com/office/drawing/2014/main" id="{3201D247-43C1-4EAF-8C9B-20DF05D7E02E}"/>
              </a:ext>
            </a:extLst>
          </p:cNvPr>
          <p:cNvGrpSpPr/>
          <p:nvPr userDrawn="1"/>
        </p:nvGrpSpPr>
        <p:grpSpPr>
          <a:xfrm rot="10800000">
            <a:off x="9896475"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2" name="Rectangle 5">
              <a:extLst>
                <a:ext uri="{FF2B5EF4-FFF2-40B4-BE49-F238E27FC236}">
                  <a16:creationId xmlns:a16="http://schemas.microsoft.com/office/drawing/2014/main" id="{9D98A60E-452E-47ED-82B6-682055FBF782}"/>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13A6068C-80B5-4C45-9917-4599B17826B0}"/>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874634E2-CD75-42A3-85A9-37EC7CD365BC}"/>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62A0EBC2-F2F2-4A54-A9F0-492AD2F4F846}"/>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C10D25F-E164-425C-A5E5-25B6F6012EF4}"/>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A11E2C2E-433E-42ED-9B79-C5DA9839BBFE}"/>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CA8D4638-1B99-48DF-9592-DFD1D771794B}"/>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712ACAD5-FE73-4D20-9E3E-33FE18A2D45A}"/>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D7BE74C8-0FA7-4052-B69A-11444037C0C2}"/>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6B1E8E90-7C01-4EB4-B476-DBBF71BB6D2E}"/>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A2EB0476-2DC8-4F34-94EF-7D2335035930}"/>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60C6C019-D634-4C73-8AA0-984E63E7B95D}"/>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206898F7-688A-4F56-A3AF-C66FEBD19D12}"/>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475D9ED5-CD0F-44FF-9ED9-9C54631F9ACF}"/>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B24A2D38-83E3-4D22-973F-076691185078}"/>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9605CE2C-6D8F-4E64-83B2-0605D5FCB243}"/>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C24CFE2E-D3CC-4014-9BB6-8F0D147AAAA7}"/>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C2453946-356E-43D4-9479-DED5E86E4F7B}"/>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0C8A9C54-F72F-4483-99D0-75CCF78DA6FF}"/>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BC43BC5F-AECE-4367-AAF7-463C23740A23}"/>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2647F761-FF7B-41B5-8E21-BEE9937466E4}"/>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3476E1A6-07FA-4B17-A81F-62CD47E9622A}"/>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667CB32F-3B16-495C-AA98-83D29B476991}"/>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377AE04-D8A8-4C49-A557-F040A03A94C9}"/>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6177C0-9117-4EEC-97F1-177B2EE3354A}"/>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5BC12E4D-5A8B-4CAA-B635-1C1A24F18B67}"/>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3B82C726-3F28-4C75-8689-5A2BC8457D95}"/>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ACCB6174-069A-4C5A-984D-3F17EDD8E1B5}"/>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3D83471E-4B7E-4A31-B9FB-79275D91F000}"/>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0FFD6CBC-1F11-4293-90AE-22B607C45DCC}"/>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1C1DA595-4482-43FB-944A-D2A018080E95}"/>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C52EA14E-486A-4641-B88F-585A0229EE87}"/>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57A926EF-591D-498C-B1FB-645F7AFDC0BA}"/>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D077AA06-9E46-4AC0-86D0-20C6DA58314D}"/>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26A0F4E0-A8D1-4D8E-BBED-C0DDF99105CA}"/>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DEBAE668-4F8C-40B7-A5AB-F4AE05DF8DFE}"/>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8A9CECA4-3806-4026-AFC0-AC098E4E1BF8}"/>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9AA08BC9-E9F1-463C-80D0-0352048BD592}"/>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0C85D35B-EBFE-4623-B9DD-B948678409AD}"/>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63F203AD-7D17-4412-A06A-0D0627B30260}"/>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14B5537D-97BB-4D69-AB93-1CDDC6C58E7F}"/>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8DB0AD68-91CB-4EBB-A31F-D543EE425AC0}"/>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084759DF-1A4B-4181-9245-B85D46BA8F9F}"/>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BEE29B59-4402-4344-BAFC-A1AFBE3FED44}"/>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D53DCB34-97D4-4805-827E-93A16286770E}"/>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5E207ADB-096A-4B83-B08C-26C44D771395}"/>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5C84E3FE-E140-43B9-9ACD-DE19615BF348}"/>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8E3724EF-B703-4F50-988E-EC7E2274AF4F}"/>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9CD4B912-FF6D-43B1-AB8B-CFB3CCCC537E}"/>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AF42FD84-2460-4556-9F55-B0EAAE0CC681}"/>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50CC21FC-A655-474E-9C96-5379B2DC9AFB}"/>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B1721E3C-B280-4A6C-A729-571AF989A808}"/>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A495222A-01D8-43BB-A0C0-ADEAACB8B0A0}"/>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3A76255B-0199-4D7A-81B9-A2605BE62333}"/>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0" name="Picture 3">
            <a:extLst>
              <a:ext uri="{FF2B5EF4-FFF2-40B4-BE49-F238E27FC236}">
                <a16:creationId xmlns:a16="http://schemas.microsoft.com/office/drawing/2014/main" id="{A292D4C8-CABA-4320-A8C4-ED8B76C9CC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5522" y="24447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065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er Slide 2">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grpSp>
        <p:nvGrpSpPr>
          <p:cNvPr id="11" name="Group 10">
            <a:extLst>
              <a:ext uri="{FF2B5EF4-FFF2-40B4-BE49-F238E27FC236}">
                <a16:creationId xmlns:a16="http://schemas.microsoft.com/office/drawing/2014/main" id="{E2BC87B0-703B-4D08-ADF4-331E3740A393}"/>
              </a:ext>
            </a:extLst>
          </p:cNvPr>
          <p:cNvGrpSpPr/>
          <p:nvPr userDrawn="1"/>
        </p:nvGrpSpPr>
        <p:grpSpPr>
          <a:xfrm>
            <a:off x="0"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2" name="Rectangle 5">
              <a:extLst>
                <a:ext uri="{FF2B5EF4-FFF2-40B4-BE49-F238E27FC236}">
                  <a16:creationId xmlns:a16="http://schemas.microsoft.com/office/drawing/2014/main" id="{F1C6E119-0407-4DAC-97A7-8FD723D22930}"/>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AB08E95B-22F7-4D11-B2B9-AD7E022AAAA3}"/>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61263FA-C2E5-4AB2-B700-7976162AE9FD}"/>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D1FB29DA-F7CB-49CF-BCF6-DF55B5995028}"/>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ED2B8078-9BDC-4CFE-9087-461A1DA0EEC7}"/>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57B8308-B55A-4E8C-957A-EEFEC9C28698}"/>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AEB5903F-6FA7-4B92-B478-D970C41A8E6B}"/>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3CA3D489-2CFC-493F-84A1-BAFD1BA77F5D}"/>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F6AB2E4B-8033-49E4-8FDB-F74840E3ABDC}"/>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BD1A6E3-E769-487D-B2FE-5DE8429EA0E9}"/>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C6CBC79E-4271-4676-B68F-5AD7ADFBE7A2}"/>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F2A7FBE8-3EAF-464F-A8CD-B13CA4A5C9C1}"/>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7C3A91EA-EE86-4B08-8E88-7B2B512BF303}"/>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4B447336-B95C-4613-8014-42B241506CEA}"/>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1B81BCBC-2306-4849-9032-EBD6F16D1442}"/>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F29DE341-D461-4AE9-A506-B0B88BF7E800}"/>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C16E4860-E89E-4A6A-9EBC-C3A665C84676}"/>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B6C1E62E-BC49-4F84-BA8C-3BF379DD5679}"/>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0926227B-0235-49F3-B483-4F8F1A9154D5}"/>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D6CA2B37-6C39-41A4-8AC7-4095FB9DC665}"/>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A767A888-279A-4973-AE0E-B487E65FBF7D}"/>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B01B7181-DE26-444E-B17E-88A7F8BB36B9}"/>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477694B9-6198-4967-9B61-F937D7623959}"/>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78404A04-6432-458E-A89D-37B7D05B0167}"/>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EC459864-C157-4AB4-82B4-D1C30E0C07D9}"/>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3AF2746B-A4D2-4F37-83E5-E98E3EFA6F44}"/>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80827A29-0A24-42D2-A63C-7992EB7F8790}"/>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id="{3A7010AC-71D3-4F40-89D5-55C212CC8661}"/>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id="{048FE861-AA6B-442B-8249-56F9F48597C7}"/>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F74D230F-0BE9-42F7-AAAA-1C7E6BC28F89}"/>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id="{78B4C2BE-8D35-4DB2-AC1D-0364632C9CA0}"/>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D760960B-D48D-4EA4-93C4-E5B9B4489A27}"/>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E0635A08-FD7C-4083-83F6-E8D89B04DB38}"/>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1F809AD2-803A-4028-BCE9-0C1072365A21}"/>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99DFC994-2FE2-42FD-9A97-786C5DADF8C7}"/>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219A28BC-73D0-4AD5-874C-12D28780EBB2}"/>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219BD160-9B0B-4C80-88B5-0EFBC2D72083}"/>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485773E4-F110-461D-ABBC-7D22FBC22118}"/>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7464AFBD-2CBF-475E-94D0-36E4ECFFD3A5}"/>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B68649FF-4DF2-4D90-A805-D7746FE2DC24}"/>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id="{D777C9A8-F0B1-46A1-93C0-4EA9C0118698}"/>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33E9624D-669F-4444-BF45-471D34ED6D76}"/>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id="{DEA16E15-6690-4472-8BEB-F68DB96469A9}"/>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id="{EAC83F63-9B59-4323-8B98-24A07B11BA93}"/>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id="{15FF2434-2A81-4004-B6B9-F669B4215A03}"/>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id="{B708E9A5-50CF-4577-9ADB-1D2EB61E2D21}"/>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id="{F44C2180-317D-4047-BFA9-F26EBC69B994}"/>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id="{41BF1BB6-F44D-4D04-BB0D-4553B9DABDD8}"/>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id="{8F21E8A2-87A0-4667-950A-27E197D1C560}"/>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id="{629CB2A7-4DAB-4B3D-A4A9-10AF33A8A496}"/>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id="{B2754BF3-0DC5-423A-9C6F-68842EE92BEE}"/>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id="{F19789F1-12A1-404C-8CA2-EB43B5F317B7}"/>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F3DCCBA0-BB3D-4087-BE47-EB51FF891C9D}"/>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70BE6A9E-03D7-4245-8511-EFDD4EC6F739}"/>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0" name="Picture 3">
            <a:extLst>
              <a:ext uri="{FF2B5EF4-FFF2-40B4-BE49-F238E27FC236}">
                <a16:creationId xmlns:a16="http://schemas.microsoft.com/office/drawing/2014/main" id="{65584BCB-EC99-4170-966C-8D0C88C6D2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44160" y="161343"/>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882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9" name="Group 58">
            <a:extLst>
              <a:ext uri="{FF2B5EF4-FFF2-40B4-BE49-F238E27FC236}">
                <a16:creationId xmlns:a16="http://schemas.microsoft.com/office/drawing/2014/main"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eaLnBrk="1" fontAlgn="auto" hangingPunct="1">
              <a:spcBef>
                <a:spcPts val="0"/>
              </a:spcBef>
              <a:spcAft>
                <a:spcPts val="0"/>
              </a:spcAft>
              <a:defRPr/>
            </a:pPr>
            <a:r>
              <a:rPr lang="en-US" sz="1599" b="1" i="0" dirty="0">
                <a:solidFill>
                  <a:srgbClr val="007D91"/>
                </a:solidFill>
                <a:effectLst/>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3">
            <a:extLst>
              <a:ext uri="{FF2B5EF4-FFF2-40B4-BE49-F238E27FC236}">
                <a16:creationId xmlns:a16="http://schemas.microsoft.com/office/drawing/2014/main"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040760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3">
            <a:extLst>
              <a:ext uri="{FF2B5EF4-FFF2-40B4-BE49-F238E27FC236}">
                <a16:creationId xmlns:a16="http://schemas.microsoft.com/office/drawing/2014/main" id="{B18A0736-AF6B-4C16-946C-9512767420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794" y="184360"/>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595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pic>
        <p:nvPicPr>
          <p:cNvPr id="10" name="Picture 3">
            <a:extLst>
              <a:ext uri="{FF2B5EF4-FFF2-40B4-BE49-F238E27FC236}">
                <a16:creationId xmlns:a16="http://schemas.microsoft.com/office/drawing/2014/main" id="{93BD5839-9987-4649-81F8-1D6833F3E5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88669" y="455320"/>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59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panose="020B0503030403020204"/>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5168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7288677" cy="1890069"/>
          </a:xfrm>
          <a:prstGeom prst="rect">
            <a:avLst/>
          </a:prstGeom>
        </p:spPr>
        <p:txBody>
          <a:bodyPr vert="horz" lIns="91440" tIns="45720" rIns="91440" bIns="45720" rtlCol="0" anchor="ctr">
            <a:noAutofit/>
          </a:bodyPr>
          <a:lstStyle>
            <a:lvl1pPr>
              <a:defRPr sz="4800" i="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extLst>
      <p:ext uri="{BB962C8B-B14F-4D97-AF65-F5344CB8AC3E}">
        <p14:creationId xmlns:p14="http://schemas.microsoft.com/office/powerpoint/2010/main" val="2459088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35F5-5EFA-4F8F-9BF4-F3FA5C13CA58}"/>
              </a:ext>
            </a:extLst>
          </p:cNvPr>
          <p:cNvSpPr>
            <a:spLocks noGrp="1"/>
          </p:cNvSpPr>
          <p:nvPr>
            <p:ph type="title"/>
          </p:nvPr>
        </p:nvSpPr>
        <p:spPr>
          <a:xfrm>
            <a:off x="866774" y="2193141"/>
            <a:ext cx="6315075" cy="573088"/>
          </a:xfrm>
          <a:prstGeom prst="rect">
            <a:avLst/>
          </a:prstGeom>
        </p:spPr>
        <p:txBody>
          <a:bodyPr/>
          <a:lstStyle>
            <a:lvl1pPr>
              <a:defRPr sz="3200">
                <a:solidFill>
                  <a:schemeClr val="bg1"/>
                </a:solidFill>
                <a:latin typeface="Myriad Pro"/>
              </a:defRPr>
            </a:lvl1pPr>
          </a:lstStyle>
          <a:p>
            <a:r>
              <a:rPr lang="en-US" dirty="0"/>
              <a:t>Click to edit Master title style</a:t>
            </a:r>
            <a:endParaRPr lang="en-ID" dirty="0"/>
          </a:p>
        </p:txBody>
      </p:sp>
      <p:sp>
        <p:nvSpPr>
          <p:cNvPr id="7" name="Title 4">
            <a:extLst>
              <a:ext uri="{FF2B5EF4-FFF2-40B4-BE49-F238E27FC236}">
                <a16:creationId xmlns:a16="http://schemas.microsoft.com/office/drawing/2014/main" id="{FDF18907-A595-4102-BEA8-5AAB1C760592}"/>
              </a:ext>
            </a:extLst>
          </p:cNvPr>
          <p:cNvSpPr txBox="1">
            <a:spLocks/>
          </p:cNvSpPr>
          <p:nvPr userDrawn="1"/>
        </p:nvSpPr>
        <p:spPr>
          <a:xfrm>
            <a:off x="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endParaRPr lang="en-ID" dirty="0"/>
          </a:p>
        </p:txBody>
      </p:sp>
      <p:sp>
        <p:nvSpPr>
          <p:cNvPr id="10" name="Title 1">
            <a:extLst>
              <a:ext uri="{FF2B5EF4-FFF2-40B4-BE49-F238E27FC236}">
                <a16:creationId xmlns:a16="http://schemas.microsoft.com/office/drawing/2014/main" id="{A166BFEE-49C0-4431-9AE1-659F5FC87E70}"/>
              </a:ext>
            </a:extLst>
          </p:cNvPr>
          <p:cNvSpPr txBox="1">
            <a:spLocks/>
          </p:cNvSpPr>
          <p:nvPr userDrawn="1"/>
        </p:nvSpPr>
        <p:spPr>
          <a:xfrm>
            <a:off x="10196514" y="6341592"/>
            <a:ext cx="1824036" cy="354483"/>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yriad Pro"/>
                <a:ea typeface="+mj-ea"/>
                <a:cs typeface="+mj-cs"/>
              </a:defRPr>
            </a:lvl1pPr>
          </a:lstStyle>
          <a:p>
            <a:r>
              <a:rPr lang="en-US" sz="1800" b="1" dirty="0">
                <a:effectLst>
                  <a:outerShdw blurRad="38100" dist="38100" dir="2700000" algn="tl">
                    <a:srgbClr val="000000">
                      <a:alpha val="43137"/>
                    </a:srgbClr>
                  </a:outerShdw>
                </a:effectLst>
              </a:rPr>
              <a:t>www.pln.co.id</a:t>
            </a:r>
            <a:endParaRPr lang="en-ID" sz="1800" b="1" dirty="0">
              <a:effectLst>
                <a:outerShdw blurRad="38100" dist="38100" dir="2700000" algn="tl">
                  <a:srgbClr val="000000">
                    <a:alpha val="43137"/>
                  </a:srgbClr>
                </a:outerShdw>
              </a:effectLst>
            </a:endParaRPr>
          </a:p>
        </p:txBody>
      </p:sp>
      <p:sp>
        <p:nvSpPr>
          <p:cNvPr id="11" name="Title 1">
            <a:extLst>
              <a:ext uri="{FF2B5EF4-FFF2-40B4-BE49-F238E27FC236}">
                <a16:creationId xmlns:a16="http://schemas.microsoft.com/office/drawing/2014/main" id="{F1CB128E-32A4-4D35-BA26-CC67D0568920}"/>
              </a:ext>
            </a:extLst>
          </p:cNvPr>
          <p:cNvSpPr txBox="1">
            <a:spLocks/>
          </p:cNvSpPr>
          <p:nvPr userDrawn="1"/>
        </p:nvSpPr>
        <p:spPr>
          <a:xfrm>
            <a:off x="66675" y="6299845"/>
            <a:ext cx="3957636" cy="565622"/>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yriad Pro"/>
                <a:ea typeface="+mj-ea"/>
                <a:cs typeface="+mj-cs"/>
              </a:defRPr>
            </a:lvl1pPr>
          </a:lstStyle>
          <a:p>
            <a:r>
              <a:rPr lang="pt-BR" sz="1400" b="1" dirty="0">
                <a:solidFill>
                  <a:schemeClr val="tx1">
                    <a:lumMod val="65000"/>
                    <a:lumOff val="35000"/>
                  </a:schemeClr>
                </a:solidFill>
                <a:effectLst/>
              </a:rPr>
              <a:t>Jl. Gajah Mada No. 23, Samarinda </a:t>
            </a:r>
          </a:p>
          <a:p>
            <a:r>
              <a:rPr lang="pt-BR" sz="1300" b="1" dirty="0">
                <a:solidFill>
                  <a:srgbClr val="006A80"/>
                </a:solidFill>
                <a:effectLst/>
              </a:rPr>
              <a:t>T</a:t>
            </a:r>
            <a:r>
              <a:rPr lang="pt-BR" sz="1300" b="1" dirty="0">
                <a:solidFill>
                  <a:schemeClr val="tx1"/>
                </a:solidFill>
                <a:effectLst/>
              </a:rPr>
              <a:t>  </a:t>
            </a:r>
            <a:r>
              <a:rPr lang="pt-BR" sz="1300" b="1" dirty="0">
                <a:solidFill>
                  <a:schemeClr val="tx1">
                    <a:lumMod val="65000"/>
                    <a:lumOff val="35000"/>
                  </a:schemeClr>
                </a:solidFill>
                <a:effectLst/>
              </a:rPr>
              <a:t>(0541) 741531   </a:t>
            </a:r>
            <a:r>
              <a:rPr lang="pt-BR" sz="1300" b="1" dirty="0">
                <a:solidFill>
                  <a:srgbClr val="006A80"/>
                </a:solidFill>
                <a:effectLst/>
              </a:rPr>
              <a:t>W</a:t>
            </a:r>
            <a:r>
              <a:rPr lang="pt-BR" sz="1300" b="1" dirty="0">
                <a:solidFill>
                  <a:schemeClr val="tx1"/>
                </a:solidFill>
                <a:effectLst/>
              </a:rPr>
              <a:t>  </a:t>
            </a:r>
            <a:r>
              <a:rPr lang="pt-BR" sz="1300" b="1" dirty="0">
                <a:solidFill>
                  <a:schemeClr val="tx1">
                    <a:lumMod val="65000"/>
                    <a:lumOff val="35000"/>
                  </a:schemeClr>
                </a:solidFill>
                <a:effectLst/>
              </a:rPr>
              <a:t>www.pln.co.id</a:t>
            </a:r>
            <a:endParaRPr lang="en-ID" sz="1300" b="1" dirty="0">
              <a:solidFill>
                <a:schemeClr val="tx1">
                  <a:lumMod val="65000"/>
                  <a:lumOff val="35000"/>
                </a:schemeClr>
              </a:solidFill>
              <a:effectLst/>
            </a:endParaRPr>
          </a:p>
        </p:txBody>
      </p:sp>
      <p:grpSp>
        <p:nvGrpSpPr>
          <p:cNvPr id="4" name="Group 3">
            <a:extLst>
              <a:ext uri="{FF2B5EF4-FFF2-40B4-BE49-F238E27FC236}">
                <a16:creationId xmlns:a16="http://schemas.microsoft.com/office/drawing/2014/main" id="{1BF285DF-6227-4B98-B3EE-574BCD11254F}"/>
              </a:ext>
            </a:extLst>
          </p:cNvPr>
          <p:cNvGrpSpPr/>
          <p:nvPr userDrawn="1"/>
        </p:nvGrpSpPr>
        <p:grpSpPr>
          <a:xfrm>
            <a:off x="9922669" y="777182"/>
            <a:ext cx="2281238" cy="5298282"/>
            <a:chOff x="9922669" y="777182"/>
            <a:chExt cx="2281238" cy="5298282"/>
          </a:xfrm>
          <a:gradFill>
            <a:gsLst>
              <a:gs pos="0">
                <a:schemeClr val="bg1">
                  <a:lumMod val="79000"/>
                </a:schemeClr>
              </a:gs>
              <a:gs pos="100000">
                <a:srgbClr val="007D91">
                  <a:lumMod val="100000"/>
                  <a:alpha val="36000"/>
                </a:srgbClr>
              </a:gs>
            </a:gsLst>
            <a:lin ang="5400000" scaled="0"/>
          </a:gradFill>
        </p:grpSpPr>
        <p:sp>
          <p:nvSpPr>
            <p:cNvPr id="16" name="Rectangle 5">
              <a:extLst>
                <a:ext uri="{FF2B5EF4-FFF2-40B4-BE49-F238E27FC236}">
                  <a16:creationId xmlns:a16="http://schemas.microsoft.com/office/drawing/2014/main" id="{47E2CB8E-6962-4ED8-806E-FBEA3BC838B7}"/>
                </a:ext>
              </a:extLst>
            </p:cNvPr>
            <p:cNvSpPr>
              <a:spLocks noChangeArrowheads="1"/>
            </p:cNvSpPr>
            <p:nvPr/>
          </p:nvSpPr>
          <p:spPr bwMode="auto">
            <a:xfrm rot="10800000">
              <a:off x="10970419" y="3889476"/>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BB3972F4-23C6-4E99-85B4-08BD76120493}"/>
                </a:ext>
              </a:extLst>
            </p:cNvPr>
            <p:cNvSpPr>
              <a:spLocks noEditPoints="1"/>
            </p:cNvSpPr>
            <p:nvPr/>
          </p:nvSpPr>
          <p:spPr bwMode="auto">
            <a:xfrm rot="10800000">
              <a:off x="10884694" y="370850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09352A75-6E4A-49EB-A0C1-681A6F30754A}"/>
                </a:ext>
              </a:extLst>
            </p:cNvPr>
            <p:cNvSpPr>
              <a:spLocks noEditPoints="1"/>
            </p:cNvSpPr>
            <p:nvPr/>
          </p:nvSpPr>
          <p:spPr bwMode="auto">
            <a:xfrm rot="10800000">
              <a:off x="10889457" y="18654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id="{65FAA011-5ADD-4D94-9D6F-F27945B0FFB9}"/>
                </a:ext>
              </a:extLst>
            </p:cNvPr>
            <p:cNvSpPr>
              <a:spLocks noChangeArrowheads="1"/>
            </p:cNvSpPr>
            <p:nvPr/>
          </p:nvSpPr>
          <p:spPr bwMode="auto">
            <a:xfrm rot="10800000">
              <a:off x="11760994" y="1584426"/>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F3482141-10CE-411A-B895-375467220137}"/>
                </a:ext>
              </a:extLst>
            </p:cNvPr>
            <p:cNvSpPr>
              <a:spLocks noEditPoints="1"/>
            </p:cNvSpPr>
            <p:nvPr/>
          </p:nvSpPr>
          <p:spPr bwMode="auto">
            <a:xfrm rot="10800000">
              <a:off x="11680032" y="140345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59860D4-FBC9-4816-9FE8-AB04EC0FEDE0}"/>
                </a:ext>
              </a:extLst>
            </p:cNvPr>
            <p:cNvSpPr/>
            <p:nvPr/>
          </p:nvSpPr>
          <p:spPr bwMode="auto">
            <a:xfrm rot="10800000">
              <a:off x="11861007" y="5157889"/>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24989511-3015-4EC5-BB6E-057A117870A3}"/>
                </a:ext>
              </a:extLst>
            </p:cNvPr>
            <p:cNvSpPr/>
            <p:nvPr/>
          </p:nvSpPr>
          <p:spPr bwMode="auto">
            <a:xfrm rot="10800000">
              <a:off x="10537031" y="4259363"/>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0AB57122-9E75-4A51-82FD-A742BB4C58A2}"/>
                </a:ext>
              </a:extLst>
            </p:cNvPr>
            <p:cNvSpPr>
              <a:spLocks noEditPoints="1"/>
            </p:cNvSpPr>
            <p:nvPr/>
          </p:nvSpPr>
          <p:spPr bwMode="auto">
            <a:xfrm rot="10800000">
              <a:off x="10413207" y="40847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F68F91E4-FE5F-4E0B-B6FD-0507C520DD91}"/>
                </a:ext>
              </a:extLst>
            </p:cNvPr>
            <p:cNvSpPr/>
            <p:nvPr/>
          </p:nvSpPr>
          <p:spPr bwMode="auto">
            <a:xfrm rot="10800000">
              <a:off x="10451307" y="464036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150A1CC8-13F4-4AB1-BF90-76CC5038CF44}"/>
                </a:ext>
              </a:extLst>
            </p:cNvPr>
            <p:cNvSpPr/>
            <p:nvPr/>
          </p:nvSpPr>
          <p:spPr bwMode="auto">
            <a:xfrm rot="10800000">
              <a:off x="10408444" y="516265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9682111D-CB09-4B9A-ADC8-43748B0AFB76}"/>
                </a:ext>
              </a:extLst>
            </p:cNvPr>
            <p:cNvSpPr>
              <a:spLocks noEditPoints="1"/>
            </p:cNvSpPr>
            <p:nvPr/>
          </p:nvSpPr>
          <p:spPr bwMode="auto">
            <a:xfrm rot="10800000">
              <a:off x="10327482" y="446415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id="{5DE6533A-1914-4FEF-9418-F001295729D8}"/>
                </a:ext>
              </a:extLst>
            </p:cNvPr>
            <p:cNvSpPr>
              <a:spLocks noEditPoints="1"/>
            </p:cNvSpPr>
            <p:nvPr/>
          </p:nvSpPr>
          <p:spPr bwMode="auto">
            <a:xfrm rot="10800000">
              <a:off x="10327482" y="498167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id="{5ABA6810-B985-4B09-8602-6E48D62F3537}"/>
                </a:ext>
              </a:extLst>
            </p:cNvPr>
            <p:cNvSpPr/>
            <p:nvPr/>
          </p:nvSpPr>
          <p:spPr bwMode="auto">
            <a:xfrm rot="10800000">
              <a:off x="10041732" y="554841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AD8232B3-47F9-4A3D-BC6D-73EFE5026FCD}"/>
                </a:ext>
              </a:extLst>
            </p:cNvPr>
            <p:cNvSpPr>
              <a:spLocks noEditPoints="1"/>
            </p:cNvSpPr>
            <p:nvPr/>
          </p:nvSpPr>
          <p:spPr bwMode="auto">
            <a:xfrm rot="10800000">
              <a:off x="9922669" y="5438876"/>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F050E4E4-46F6-4F5F-9A27-243C62DAB19E}"/>
                </a:ext>
              </a:extLst>
            </p:cNvPr>
            <p:cNvSpPr/>
            <p:nvPr/>
          </p:nvSpPr>
          <p:spPr bwMode="auto">
            <a:xfrm rot="10800000">
              <a:off x="11099007" y="5162651"/>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8321E4C4-1685-4C78-A1EA-B67C51E198E3}"/>
                </a:ext>
              </a:extLst>
            </p:cNvPr>
            <p:cNvSpPr>
              <a:spLocks noEditPoints="1"/>
            </p:cNvSpPr>
            <p:nvPr/>
          </p:nvSpPr>
          <p:spPr bwMode="auto">
            <a:xfrm rot="10800000">
              <a:off x="11146632" y="498167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id="{B32918CE-FC92-4E96-AB90-034CD762248F}"/>
                </a:ext>
              </a:extLst>
            </p:cNvPr>
            <p:cNvSpPr>
              <a:spLocks noEditPoints="1"/>
            </p:cNvSpPr>
            <p:nvPr/>
          </p:nvSpPr>
          <p:spPr bwMode="auto">
            <a:xfrm rot="10800000">
              <a:off x="11122819" y="433080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EB95D49B-1BD6-4973-BC1F-06AD60E87FA8}"/>
                </a:ext>
              </a:extLst>
            </p:cNvPr>
            <p:cNvSpPr>
              <a:spLocks noEditPoints="1"/>
            </p:cNvSpPr>
            <p:nvPr/>
          </p:nvSpPr>
          <p:spPr bwMode="auto">
            <a:xfrm rot="10800000">
              <a:off x="11946732" y="4981676"/>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267A4502-F6EB-4128-B795-A23647B33497}"/>
                </a:ext>
              </a:extLst>
            </p:cNvPr>
            <p:cNvSpPr/>
            <p:nvPr/>
          </p:nvSpPr>
          <p:spPr bwMode="auto">
            <a:xfrm rot="10800000">
              <a:off x="12070557" y="1911451"/>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F782FCB-18C2-4C45-B35F-9CD456E55D14}"/>
                </a:ext>
              </a:extLst>
            </p:cNvPr>
            <p:cNvSpPr>
              <a:spLocks noEditPoints="1"/>
            </p:cNvSpPr>
            <p:nvPr/>
          </p:nvSpPr>
          <p:spPr bwMode="auto">
            <a:xfrm rot="10800000">
              <a:off x="11946732" y="1736826"/>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7D7C081E-5AA3-4BD5-AC73-2D3CAC95A190}"/>
                </a:ext>
              </a:extLst>
            </p:cNvPr>
            <p:cNvSpPr/>
            <p:nvPr/>
          </p:nvSpPr>
          <p:spPr bwMode="auto">
            <a:xfrm rot="10800000">
              <a:off x="12070557" y="4160939"/>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E7C84497-E29E-4507-ABE4-E2702012A3CA}"/>
                </a:ext>
              </a:extLst>
            </p:cNvPr>
            <p:cNvSpPr>
              <a:spLocks noEditPoints="1"/>
            </p:cNvSpPr>
            <p:nvPr/>
          </p:nvSpPr>
          <p:spPr bwMode="auto">
            <a:xfrm rot="10800000">
              <a:off x="11946732" y="441652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227A64C8-FFBD-4DC7-8E64-51C23385DBAF}"/>
                </a:ext>
              </a:extLst>
            </p:cNvPr>
            <p:cNvSpPr/>
            <p:nvPr/>
          </p:nvSpPr>
          <p:spPr bwMode="auto">
            <a:xfrm rot="10800000">
              <a:off x="11199019" y="4511776"/>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id="{6D96B4A9-75BC-4D87-A724-85BBAFE06143}"/>
                </a:ext>
              </a:extLst>
            </p:cNvPr>
            <p:cNvSpPr/>
            <p:nvPr/>
          </p:nvSpPr>
          <p:spPr bwMode="auto">
            <a:xfrm rot="10800000">
              <a:off x="10975181" y="3518001"/>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id="{5525E2EB-AE38-4E1E-8C38-60CE63CBA69F}"/>
                </a:ext>
              </a:extLst>
            </p:cNvPr>
            <p:cNvSpPr>
              <a:spLocks noEditPoints="1"/>
            </p:cNvSpPr>
            <p:nvPr/>
          </p:nvSpPr>
          <p:spPr bwMode="auto">
            <a:xfrm rot="10800000">
              <a:off x="11099006" y="336718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id="{9CD6DB33-B2F4-4B59-A610-871515B6202C}"/>
                </a:ext>
              </a:extLst>
            </p:cNvPr>
            <p:cNvSpPr/>
            <p:nvPr/>
          </p:nvSpPr>
          <p:spPr bwMode="auto">
            <a:xfrm rot="10800000">
              <a:off x="10970419" y="2044801"/>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id="{6A47A04D-296E-4865-873B-ED3381F80721}"/>
                </a:ext>
              </a:extLst>
            </p:cNvPr>
            <p:cNvSpPr/>
            <p:nvPr/>
          </p:nvSpPr>
          <p:spPr bwMode="auto">
            <a:xfrm rot="10800000">
              <a:off x="10837069" y="4216501"/>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id="{B5BA0124-7CBA-42FF-B2D6-347F91CD66C0}"/>
                </a:ext>
              </a:extLst>
            </p:cNvPr>
            <p:cNvSpPr>
              <a:spLocks noEditPoints="1"/>
            </p:cNvSpPr>
            <p:nvPr/>
          </p:nvSpPr>
          <p:spPr bwMode="auto">
            <a:xfrm rot="10800000">
              <a:off x="10794206" y="4118076"/>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id="{A191D800-293E-4A1F-9D06-2E9A875A8541}"/>
                </a:ext>
              </a:extLst>
            </p:cNvPr>
            <p:cNvSpPr/>
            <p:nvPr/>
          </p:nvSpPr>
          <p:spPr bwMode="auto">
            <a:xfrm rot="10800000">
              <a:off x="11780044" y="2182913"/>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id="{F01E9B49-EE21-42D4-B9D2-5ADEA659D8D1}"/>
                </a:ext>
              </a:extLst>
            </p:cNvPr>
            <p:cNvSpPr>
              <a:spLocks noEditPoints="1"/>
            </p:cNvSpPr>
            <p:nvPr/>
          </p:nvSpPr>
          <p:spPr bwMode="auto">
            <a:xfrm rot="10800000">
              <a:off x="11856244" y="2082901"/>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id="{F0BE11D3-941B-48C1-8E92-8D7B4C153F04}"/>
                </a:ext>
              </a:extLst>
            </p:cNvPr>
            <p:cNvSpPr/>
            <p:nvPr/>
          </p:nvSpPr>
          <p:spPr bwMode="auto">
            <a:xfrm rot="10800000">
              <a:off x="12084844" y="345608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id="{8DC5CAA8-B3D8-4E67-A8EE-6E9EEC508FAE}"/>
                </a:ext>
              </a:extLst>
            </p:cNvPr>
            <p:cNvSpPr>
              <a:spLocks noEditPoints="1"/>
            </p:cNvSpPr>
            <p:nvPr/>
          </p:nvSpPr>
          <p:spPr bwMode="auto">
            <a:xfrm rot="10800000">
              <a:off x="12041981" y="3899001"/>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id="{370F2454-50DA-40B3-B6D8-A63403DC6DA5}"/>
                </a:ext>
              </a:extLst>
            </p:cNvPr>
            <p:cNvSpPr/>
            <p:nvPr/>
          </p:nvSpPr>
          <p:spPr bwMode="auto">
            <a:xfrm rot="10800000">
              <a:off x="11465719" y="962126"/>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id="{471FB3CF-3C1E-4277-8B7C-702B7F8953C7}"/>
                </a:ext>
              </a:extLst>
            </p:cNvPr>
            <p:cNvSpPr>
              <a:spLocks noEditPoints="1"/>
            </p:cNvSpPr>
            <p:nvPr/>
          </p:nvSpPr>
          <p:spPr bwMode="auto">
            <a:xfrm rot="10800000">
              <a:off x="11387137" y="77718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89459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id="{44F4B715-FB86-4BEA-80E8-568430D3B377}"/>
              </a:ext>
            </a:extLst>
          </p:cNvPr>
          <p:cNvSpPr txBox="1"/>
          <p:nvPr userDrawn="1"/>
        </p:nvSpPr>
        <p:spPr>
          <a:xfrm>
            <a:off x="10029745" y="6496070"/>
            <a:ext cx="1471300" cy="338426"/>
          </a:xfrm>
          <a:prstGeom prst="rect">
            <a:avLst/>
          </a:prstGeom>
          <a:noFill/>
        </p:spPr>
        <p:txBody>
          <a:bodyPr wrap="none">
            <a:spAutoFit/>
          </a:bodyPr>
          <a:lstStyle/>
          <a:p>
            <a:pPr eaLnBrk="1" fontAlgn="auto" hangingPunct="1">
              <a:spcBef>
                <a:spcPts val="0"/>
              </a:spcBef>
              <a:spcAft>
                <a:spcPts val="0"/>
              </a:spcAft>
              <a:defRPr/>
            </a:pPr>
            <a:r>
              <a:rPr lang="en-US" sz="1599" dirty="0">
                <a:solidFill>
                  <a:srgbClr val="0C5971"/>
                </a:solidFill>
                <a:effectLst/>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r>
              <a:rPr lang="en-US"/>
              <a:t>Change your text at "Header &amp; Footer" menu</a:t>
            </a:r>
            <a:endParaRPr lang="en-US" dirty="0"/>
          </a:p>
        </p:txBody>
      </p:sp>
      <p:sp>
        <p:nvSpPr>
          <p:cNvPr id="10" name="Slide Number Placeholder 9">
            <a:extLst>
              <a:ext uri="{FF2B5EF4-FFF2-40B4-BE49-F238E27FC236}">
                <a16:creationId xmlns:a16="http://schemas.microsoft.com/office/drawing/2014/main" id="{6752B9E4-F7A3-4576-B678-CD165DFFE80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3059516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id="{271AD737-F082-400E-B06A-4FC4E34EB9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r>
              <a:rPr lang="en-US"/>
              <a:t>Change your text at "Header &amp; Footer" menu</a:t>
            </a:r>
            <a:endParaRPr lang="en-US" dirty="0"/>
          </a:p>
        </p:txBody>
      </p:sp>
      <p:sp>
        <p:nvSpPr>
          <p:cNvPr id="14" name="Slide Number Placeholder 13">
            <a:extLst>
              <a:ext uri="{FF2B5EF4-FFF2-40B4-BE49-F238E27FC236}">
                <a16:creationId xmlns:a16="http://schemas.microsoft.com/office/drawing/2014/main" id="{ACFED4BE-6F66-4D5D-8BE2-13B302540D12}"/>
              </a:ext>
            </a:extLst>
          </p:cNvPr>
          <p:cNvSpPr>
            <a:spLocks noGrp="1"/>
          </p:cNvSpPr>
          <p:nvPr>
            <p:ph type="sldNum" sz="quarter" idx="15"/>
          </p:nvPr>
        </p:nvSpPr>
        <p:spPr/>
        <p:txBody>
          <a:bodyPr/>
          <a:lstStyle/>
          <a:p>
            <a:fld id="{19B51A1E-902D-48AF-9020-955120F399B6}" type="slidenum">
              <a:rPr lang="en-US" smtClean="0"/>
              <a:pPr/>
              <a:t>‹#›</a:t>
            </a:fld>
            <a:endParaRPr lang="en-US" dirty="0"/>
          </a:p>
        </p:txBody>
      </p:sp>
      <p:pic>
        <p:nvPicPr>
          <p:cNvPr id="7" name="Picture 6">
            <a:extLst>
              <a:ext uri="{FF2B5EF4-FFF2-40B4-BE49-F238E27FC236}">
                <a16:creationId xmlns:a16="http://schemas.microsoft.com/office/drawing/2014/main"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187938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id="{271AD737-F082-400E-B06A-4FC4E34EB91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8D8CB9CA-92C9-4555-8280-DC52FD9C69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id="{0D2D13B2-21AC-46B7-AB50-804810F050D3}"/>
              </a:ext>
            </a:extLst>
          </p:cNvPr>
          <p:cNvSpPr>
            <a:spLocks noGrp="1"/>
          </p:cNvSpPr>
          <p:nvPr>
            <p:ph type="ftr" sz="quarter" idx="14"/>
          </p:nvPr>
        </p:nvSpPr>
        <p:spPr>
          <a:xfrm>
            <a:off x="5415216" y="6555442"/>
            <a:ext cx="5664000" cy="295062"/>
          </a:xfrm>
        </p:spPr>
        <p:txBody>
          <a:bodyPr/>
          <a:lstStyle/>
          <a:p>
            <a:r>
              <a:rPr lang="en-US"/>
              <a:t>Change your text at "Header &amp; Footer" menu</a:t>
            </a:r>
            <a:endParaRPr lang="en-US" dirty="0"/>
          </a:p>
        </p:txBody>
      </p:sp>
      <p:sp>
        <p:nvSpPr>
          <p:cNvPr id="32" name="Slide Number Placeholder 31">
            <a:extLst>
              <a:ext uri="{FF2B5EF4-FFF2-40B4-BE49-F238E27FC236}">
                <a16:creationId xmlns:a16="http://schemas.microsoft.com/office/drawing/2014/main" id="{260DCC43-E354-4F65-AAF8-B21720016D6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419248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
        <p:nvSpPr>
          <p:cNvPr id="22" name="TextBox 21">
            <a:extLst>
              <a:ext uri="{FF2B5EF4-FFF2-40B4-BE49-F238E27FC236}">
                <a16:creationId xmlns:a16="http://schemas.microsoft.com/office/drawing/2014/main" id="{44F4B715-FB86-4BEA-80E8-568430D3B377}"/>
              </a:ext>
            </a:extLst>
          </p:cNvPr>
          <p:cNvSpPr txBox="1"/>
          <p:nvPr userDrawn="1"/>
        </p:nvSpPr>
        <p:spPr>
          <a:xfrm>
            <a:off x="10010926" y="6491768"/>
            <a:ext cx="1471300" cy="338426"/>
          </a:xfrm>
          <a:prstGeom prst="rect">
            <a:avLst/>
          </a:prstGeom>
          <a:noFill/>
        </p:spPr>
        <p:txBody>
          <a:bodyPr wrap="none">
            <a:spAutoFit/>
          </a:bodyPr>
          <a:lstStyle/>
          <a:p>
            <a:pPr eaLnBrk="1" fontAlgn="auto" hangingPunct="1">
              <a:spcBef>
                <a:spcPts val="0"/>
              </a:spcBef>
              <a:spcAft>
                <a:spcPts val="0"/>
              </a:spcAft>
              <a:defRPr/>
            </a:pPr>
            <a:r>
              <a:rPr lang="en-US" sz="1599" dirty="0">
                <a:solidFill>
                  <a:schemeClr val="bg1"/>
                </a:solidFill>
                <a:effectLst/>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84E8FBD0-3E66-45C5-B65E-D46EA4ADF4C6}"/>
              </a:ext>
            </a:extLst>
          </p:cNvPr>
          <p:cNvSpPr>
            <a:spLocks noGrp="1"/>
          </p:cNvSpPr>
          <p:nvPr>
            <p:ph type="sldNum" sz="quarter" idx="17"/>
          </p:nvPr>
        </p:nvSpPr>
        <p:spPr/>
        <p:txBody>
          <a:bodyPr/>
          <a:lstStyle>
            <a:lvl1pPr>
              <a:defRPr>
                <a:solidFill>
                  <a:schemeClr val="bg1"/>
                </a:solidFill>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10941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extLst>
      <p:ext uri="{BB962C8B-B14F-4D97-AF65-F5344CB8AC3E}">
        <p14:creationId xmlns:p14="http://schemas.microsoft.com/office/powerpoint/2010/main" val="74971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algn="ctr"/>
            <a:endParaRPr lang="en-US" sz="1903">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109734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50390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r>
              <a:rPr lang="en-US"/>
              <a:t>Change your text at "Header &amp; Footer" menu</a:t>
            </a:r>
            <a:endParaRPr lang="en-US" dirty="0"/>
          </a:p>
        </p:txBody>
      </p:sp>
      <p:sp>
        <p:nvSpPr>
          <p:cNvPr id="3" name="Slide Number Placeholder 5">
            <a:extLst>
              <a:ext uri="{FF2B5EF4-FFF2-40B4-BE49-F238E27FC236}">
                <a16:creationId xmlns:a16="http://schemas.microsoft.com/office/drawing/2014/main"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8094876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61" r:id="rId7"/>
    <p:sldLayoutId id="2147483662" r:id="rId8"/>
    <p:sldLayoutId id="2147483663" r:id="rId9"/>
    <p:sldLayoutId id="2147483671" r:id="rId10"/>
    <p:sldLayoutId id="2147483672" r:id="rId11"/>
    <p:sldLayoutId id="2147483664" r:id="rId12"/>
    <p:sldLayoutId id="2147483667" r:id="rId13"/>
    <p:sldLayoutId id="2147483668" r:id="rId14"/>
    <p:sldLayoutId id="2147483669" r:id="rId15"/>
    <p:sldLayoutId id="2147483670" r:id="rId16"/>
    <p:sldLayoutId id="2147483665" r:id="rId17"/>
    <p:sldLayoutId id="2147483666" r:id="rId18"/>
    <p:sldLayoutId id="2147483679" r:id="rId19"/>
    <p:sldLayoutId id="2147483696" r:id="rId20"/>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a:t>Change your text at "Header &amp; Footer" menu</a:t>
            </a:r>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39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3" Type="http://schemas.openxmlformats.org/officeDocument/2006/relationships/image" Target="../media/image20.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41.png"/><Relationship Id="rId5" Type="http://schemas.openxmlformats.org/officeDocument/2006/relationships/image" Target="../media/image47.png"/><Relationship Id="rId10" Type="http://schemas.openxmlformats.org/officeDocument/2006/relationships/image" Target="../media/image54.png"/><Relationship Id="rId4" Type="http://schemas.openxmlformats.org/officeDocument/2006/relationships/image" Target="../media/image1.png"/><Relationship Id="rId9" Type="http://schemas.openxmlformats.org/officeDocument/2006/relationships/image" Target="../media/image53.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0.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4.png"/><Relationship Id="rId5" Type="http://schemas.openxmlformats.org/officeDocument/2006/relationships/image" Target="../media/image1.png"/><Relationship Id="rId1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0.png"/><Relationship Id="rId9" Type="http://schemas.openxmlformats.org/officeDocument/2006/relationships/image" Target="../media/image52.png"/><Relationship Id="rId1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8.png"/><Relationship Id="rId7" Type="http://schemas.openxmlformats.org/officeDocument/2006/relationships/image" Target="../media/image20.png"/><Relationship Id="rId2"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0.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2.png"/><Relationship Id="rId7"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72.jpeg"/></Relationships>
</file>

<file path=ppt/slides/_rels/slide17.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3.png"/><Relationship Id="rId7"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4.jpeg"/><Relationship Id="rId5"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77.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jpg"/><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79.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emf"/><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37.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6.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image" Target="../media/image40.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ergimulu.com/wp-content/uploads/2017/03/Balikpapan-kota-minyak-yang-berada-di-pesisir-via-@bamsoeg74.jpg">
            <a:extLst>
              <a:ext uri="{FF2B5EF4-FFF2-40B4-BE49-F238E27FC236}">
                <a16:creationId xmlns:a16="http://schemas.microsoft.com/office/drawing/2014/main" id="{03B70A29-8F2D-453A-A483-A66BA3FA822E}"/>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9206" b="7091"/>
          <a:stretch/>
        </p:blipFill>
        <p:spPr bwMode="auto">
          <a:xfrm>
            <a:off x="-3462" y="380999"/>
            <a:ext cx="11093758" cy="618184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0E71A244-F98C-427A-8EA0-29DC276FE2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9273" y="7214267"/>
            <a:ext cx="575310" cy="242772"/>
          </a:xfrm>
          <a:prstGeom prst="rect">
            <a:avLst/>
          </a:prstGeom>
        </p:spPr>
      </p:pic>
      <p:sp>
        <p:nvSpPr>
          <p:cNvPr id="5" name="Right Triangle 4">
            <a:extLst>
              <a:ext uri="{FF2B5EF4-FFF2-40B4-BE49-F238E27FC236}">
                <a16:creationId xmlns:a16="http://schemas.microsoft.com/office/drawing/2014/main" id="{257C23FD-D49B-44D0-9B06-44AF4288535C}"/>
              </a:ext>
            </a:extLst>
          </p:cNvPr>
          <p:cNvSpPr/>
          <p:nvPr/>
        </p:nvSpPr>
        <p:spPr>
          <a:xfrm>
            <a:off x="0" y="4892040"/>
            <a:ext cx="2682240" cy="1584960"/>
          </a:xfrm>
          <a:prstGeom prst="rtTriangle">
            <a:avLst/>
          </a:prstGeom>
          <a:solidFill>
            <a:srgbClr val="016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Triangle 122">
            <a:extLst>
              <a:ext uri="{FF2B5EF4-FFF2-40B4-BE49-F238E27FC236}">
                <a16:creationId xmlns:a16="http://schemas.microsoft.com/office/drawing/2014/main" id="{5CA55B39-1FA5-4D2F-983C-03AE90EF4AE3}"/>
              </a:ext>
            </a:extLst>
          </p:cNvPr>
          <p:cNvSpPr/>
          <p:nvPr/>
        </p:nvSpPr>
        <p:spPr>
          <a:xfrm rot="10800000">
            <a:off x="1737360" y="447794"/>
            <a:ext cx="10454640" cy="6029206"/>
          </a:xfrm>
          <a:prstGeom prst="rtTriangle">
            <a:avLst/>
          </a:pr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EB0FD16-689C-476C-8309-C7173C257513}"/>
              </a:ext>
            </a:extLst>
          </p:cNvPr>
          <p:cNvSpPr txBox="1"/>
          <p:nvPr/>
        </p:nvSpPr>
        <p:spPr>
          <a:xfrm>
            <a:off x="3671851" y="673559"/>
            <a:ext cx="8571627" cy="1446550"/>
          </a:xfrm>
          <a:prstGeom prst="rect">
            <a:avLst/>
          </a:prstGeom>
          <a:noFill/>
        </p:spPr>
        <p:txBody>
          <a:bodyPr wrap="square" rtlCol="0">
            <a:spAutoFit/>
          </a:bodyPr>
          <a:lstStyle/>
          <a:p>
            <a:pPr algn="ctr"/>
            <a:r>
              <a:rPr lang="en-US" sz="4400" b="1" dirty="0">
                <a:solidFill>
                  <a:schemeClr val="bg1"/>
                </a:solidFill>
                <a:latin typeface="Tw Cen MT" panose="020B0602020104020603" pitchFamily="34" charset="0"/>
              </a:rPr>
              <a:t>MENUJU PELAYANAN EXCELLENT DENGAN COMMAND CENTER</a:t>
            </a:r>
          </a:p>
        </p:txBody>
      </p:sp>
      <p:pic>
        <p:nvPicPr>
          <p:cNvPr id="2" name="Picture 1">
            <a:extLst>
              <a:ext uri="{FF2B5EF4-FFF2-40B4-BE49-F238E27FC236}">
                <a16:creationId xmlns:a16="http://schemas.microsoft.com/office/drawing/2014/main" id="{833BBB70-4597-4223-8568-3C059AC03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937508"/>
            <a:ext cx="826706" cy="1132474"/>
          </a:xfrm>
          <a:prstGeom prst="rect">
            <a:avLst/>
          </a:prstGeom>
        </p:spPr>
      </p:pic>
      <p:sp>
        <p:nvSpPr>
          <p:cNvPr id="58" name="TextBox 57">
            <a:extLst>
              <a:ext uri="{FF2B5EF4-FFF2-40B4-BE49-F238E27FC236}">
                <a16:creationId xmlns:a16="http://schemas.microsoft.com/office/drawing/2014/main" id="{79BCE1F0-A71E-4D4B-BE6A-A381604C28D2}"/>
              </a:ext>
            </a:extLst>
          </p:cNvPr>
          <p:cNvSpPr txBox="1"/>
          <p:nvPr/>
        </p:nvSpPr>
        <p:spPr>
          <a:xfrm>
            <a:off x="6187440" y="3095565"/>
            <a:ext cx="7369057" cy="523220"/>
          </a:xfrm>
          <a:prstGeom prst="rect">
            <a:avLst/>
          </a:prstGeom>
          <a:noFill/>
        </p:spPr>
        <p:txBody>
          <a:bodyPr wrap="square" rtlCol="0">
            <a:spAutoFit/>
          </a:bodyPr>
          <a:lstStyle/>
          <a:p>
            <a:pPr algn="ctr"/>
            <a:r>
              <a:rPr lang="en-US" sz="2800" dirty="0">
                <a:solidFill>
                  <a:schemeClr val="bg1"/>
                </a:solidFill>
                <a:latin typeface="Tw Cen MT" panose="020B0602020104020603" pitchFamily="34" charset="0"/>
              </a:rPr>
              <a:t>PLN UIW KALTIMRA</a:t>
            </a:r>
          </a:p>
        </p:txBody>
      </p:sp>
      <p:sp>
        <p:nvSpPr>
          <p:cNvPr id="60" name="TextBox 59">
            <a:extLst>
              <a:ext uri="{FF2B5EF4-FFF2-40B4-BE49-F238E27FC236}">
                <a16:creationId xmlns:a16="http://schemas.microsoft.com/office/drawing/2014/main" id="{F45A89E9-E420-4744-A69D-BC9F97CF8C69}"/>
              </a:ext>
            </a:extLst>
          </p:cNvPr>
          <p:cNvSpPr txBox="1"/>
          <p:nvPr/>
        </p:nvSpPr>
        <p:spPr>
          <a:xfrm>
            <a:off x="6194363" y="3580928"/>
            <a:ext cx="7369057" cy="400110"/>
          </a:xfrm>
          <a:prstGeom prst="rect">
            <a:avLst/>
          </a:prstGeom>
          <a:noFill/>
        </p:spPr>
        <p:txBody>
          <a:bodyPr wrap="square" rtlCol="0">
            <a:spAutoFit/>
          </a:bodyPr>
          <a:lstStyle/>
          <a:p>
            <a:pPr algn="ctr"/>
            <a:r>
              <a:rPr lang="en-US" sz="2000" dirty="0">
                <a:solidFill>
                  <a:schemeClr val="bg1"/>
                </a:solidFill>
                <a:latin typeface="Tw Cen MT" panose="020B0602020104020603" pitchFamily="34" charset="0"/>
              </a:rPr>
              <a:t>BALIKPAPAN, 14 OKTOBER 2020</a:t>
            </a:r>
          </a:p>
        </p:txBody>
      </p:sp>
      <p:sp>
        <p:nvSpPr>
          <p:cNvPr id="124" name="Right Triangle 123">
            <a:extLst>
              <a:ext uri="{FF2B5EF4-FFF2-40B4-BE49-F238E27FC236}">
                <a16:creationId xmlns:a16="http://schemas.microsoft.com/office/drawing/2014/main" id="{3F887580-CB4F-4A42-B093-306428EB3F83}"/>
              </a:ext>
            </a:extLst>
          </p:cNvPr>
          <p:cNvSpPr/>
          <p:nvPr/>
        </p:nvSpPr>
        <p:spPr>
          <a:xfrm rot="16200000">
            <a:off x="9798349" y="4008589"/>
            <a:ext cx="2423160" cy="2390738"/>
          </a:xfrm>
          <a:prstGeom prst="rtTriangle">
            <a:avLst/>
          </a:prstGeom>
          <a:solidFill>
            <a:srgbClr val="FF0066">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84C334BF-A3E4-4D67-AD87-75D90430B26B}"/>
              </a:ext>
            </a:extLst>
          </p:cNvPr>
          <p:cNvSpPr/>
          <p:nvPr/>
        </p:nvSpPr>
        <p:spPr>
          <a:xfrm>
            <a:off x="7711440" y="4509045"/>
            <a:ext cx="4453964" cy="1955246"/>
          </a:xfrm>
          <a:prstGeom prst="triangle">
            <a:avLst/>
          </a:prstGeom>
          <a:solidFill>
            <a:schemeClr val="accent4">
              <a:lumMod val="60000"/>
              <a:lumOff val="4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290DF-10F9-4DCF-A8E0-77F84981B49A}"/>
              </a:ext>
            </a:extLst>
          </p:cNvPr>
          <p:cNvSpPr/>
          <p:nvPr/>
        </p:nvSpPr>
        <p:spPr>
          <a:xfrm>
            <a:off x="-3462" y="-3557"/>
            <a:ext cx="12208760" cy="451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C6C7DC2-748A-458C-B359-DC47411360E6}"/>
              </a:ext>
            </a:extLst>
          </p:cNvPr>
          <p:cNvSpPr/>
          <p:nvPr/>
        </p:nvSpPr>
        <p:spPr>
          <a:xfrm>
            <a:off x="-43356" y="6426878"/>
            <a:ext cx="12248654" cy="431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6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75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3">
            <a:extLst>
              <a:ext uri="{FF2B5EF4-FFF2-40B4-BE49-F238E27FC236}">
                <a16:creationId xmlns:a16="http://schemas.microsoft.com/office/drawing/2014/main" id="{F17F9088-F7D9-4D48-A247-88343FA8C469}"/>
              </a:ext>
            </a:extLst>
          </p:cNvPr>
          <p:cNvSpPr/>
          <p:nvPr/>
        </p:nvSpPr>
        <p:spPr>
          <a:xfrm>
            <a:off x="-4220" y="311808"/>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74448" y="311808"/>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62163" y="311808"/>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56957" y="311808"/>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43136" y="151644"/>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TARGET PEMBENTUKAN COMMAND CENTER</a:t>
            </a:r>
          </a:p>
        </p:txBody>
      </p:sp>
      <p:sp>
        <p:nvSpPr>
          <p:cNvPr id="30" name="Arrow: Chevron 29">
            <a:extLst>
              <a:ext uri="{FF2B5EF4-FFF2-40B4-BE49-F238E27FC236}">
                <a16:creationId xmlns:a16="http://schemas.microsoft.com/office/drawing/2014/main" id="{37F9BDE4-65DD-41C7-AA31-361F9781C096}"/>
              </a:ext>
            </a:extLst>
          </p:cNvPr>
          <p:cNvSpPr/>
          <p:nvPr/>
        </p:nvSpPr>
        <p:spPr>
          <a:xfrm>
            <a:off x="3735532" y="151644"/>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123247" y="151644"/>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535625" y="151644"/>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1F84328-14F2-4254-99D2-8C869DAF08D6}"/>
              </a:ext>
            </a:extLst>
          </p:cNvPr>
          <p:cNvPicPr>
            <a:picLocks noChangeAspect="1"/>
          </p:cNvPicPr>
          <p:nvPr/>
        </p:nvPicPr>
        <p:blipFill>
          <a:blip r:embed="rId5"/>
          <a:stretch>
            <a:fillRect/>
          </a:stretch>
        </p:blipFill>
        <p:spPr>
          <a:xfrm>
            <a:off x="-132964" y="473063"/>
            <a:ext cx="3617892" cy="6270781"/>
          </a:xfrm>
          <a:prstGeom prst="rect">
            <a:avLst/>
          </a:prstGeom>
        </p:spPr>
      </p:pic>
      <p:pic>
        <p:nvPicPr>
          <p:cNvPr id="9" name="Picture 8">
            <a:extLst>
              <a:ext uri="{FF2B5EF4-FFF2-40B4-BE49-F238E27FC236}">
                <a16:creationId xmlns:a16="http://schemas.microsoft.com/office/drawing/2014/main" id="{7EE845E7-73F0-4462-8E19-0B8F2D6129A1}"/>
              </a:ext>
            </a:extLst>
          </p:cNvPr>
          <p:cNvPicPr>
            <a:picLocks noChangeAspect="1"/>
          </p:cNvPicPr>
          <p:nvPr/>
        </p:nvPicPr>
        <p:blipFill rotWithShape="1">
          <a:blip r:embed="rId6"/>
          <a:srcRect l="26928" t="14398" r="11115" b="17099"/>
          <a:stretch/>
        </p:blipFill>
        <p:spPr>
          <a:xfrm>
            <a:off x="3357002" y="4405863"/>
            <a:ext cx="2667291" cy="2335750"/>
          </a:xfrm>
          <a:prstGeom prst="rect">
            <a:avLst/>
          </a:prstGeom>
        </p:spPr>
      </p:pic>
      <p:pic>
        <p:nvPicPr>
          <p:cNvPr id="11" name="Picture 10">
            <a:extLst>
              <a:ext uri="{FF2B5EF4-FFF2-40B4-BE49-F238E27FC236}">
                <a16:creationId xmlns:a16="http://schemas.microsoft.com/office/drawing/2014/main" id="{27AF0C03-9DF3-4E51-8865-F75436F6FBF8}"/>
              </a:ext>
            </a:extLst>
          </p:cNvPr>
          <p:cNvPicPr>
            <a:picLocks noChangeAspect="1"/>
          </p:cNvPicPr>
          <p:nvPr/>
        </p:nvPicPr>
        <p:blipFill>
          <a:blip r:embed="rId7"/>
          <a:stretch>
            <a:fillRect/>
          </a:stretch>
        </p:blipFill>
        <p:spPr>
          <a:xfrm>
            <a:off x="2453683" y="796803"/>
            <a:ext cx="4754542" cy="3765645"/>
          </a:xfrm>
          <a:prstGeom prst="rect">
            <a:avLst/>
          </a:prstGeom>
        </p:spPr>
      </p:pic>
      <p:sp>
        <p:nvSpPr>
          <p:cNvPr id="29" name="TextBox 28">
            <a:extLst>
              <a:ext uri="{FF2B5EF4-FFF2-40B4-BE49-F238E27FC236}">
                <a16:creationId xmlns:a16="http://schemas.microsoft.com/office/drawing/2014/main" id="{F88745EA-3540-425A-A8A5-BDA357CA334F}"/>
              </a:ext>
            </a:extLst>
          </p:cNvPr>
          <p:cNvSpPr txBox="1"/>
          <p:nvPr/>
        </p:nvSpPr>
        <p:spPr>
          <a:xfrm>
            <a:off x="4130468" y="1166002"/>
            <a:ext cx="1729556"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SAMARINDA</a:t>
            </a:r>
          </a:p>
        </p:txBody>
      </p:sp>
      <p:pic>
        <p:nvPicPr>
          <p:cNvPr id="19" name="Picture 18">
            <a:extLst>
              <a:ext uri="{FF2B5EF4-FFF2-40B4-BE49-F238E27FC236}">
                <a16:creationId xmlns:a16="http://schemas.microsoft.com/office/drawing/2014/main" id="{E6DC610C-E599-45B5-BAE9-7B9C6DF1BA3B}"/>
              </a:ext>
            </a:extLst>
          </p:cNvPr>
          <p:cNvPicPr>
            <a:picLocks noChangeAspect="1"/>
          </p:cNvPicPr>
          <p:nvPr/>
        </p:nvPicPr>
        <p:blipFill rotWithShape="1">
          <a:blip r:embed="rId8"/>
          <a:srcRect l="44099" t="22820" r="39088" b="54737"/>
          <a:stretch/>
        </p:blipFill>
        <p:spPr>
          <a:xfrm>
            <a:off x="4577827" y="2174489"/>
            <a:ext cx="172506" cy="153510"/>
          </a:xfrm>
          <a:prstGeom prst="rect">
            <a:avLst/>
          </a:prstGeom>
        </p:spPr>
      </p:pic>
      <p:pic>
        <p:nvPicPr>
          <p:cNvPr id="36" name="Picture 35">
            <a:extLst>
              <a:ext uri="{FF2B5EF4-FFF2-40B4-BE49-F238E27FC236}">
                <a16:creationId xmlns:a16="http://schemas.microsoft.com/office/drawing/2014/main" id="{2B1B70CD-A642-4E31-B6A7-05DB77FD8305}"/>
              </a:ext>
            </a:extLst>
          </p:cNvPr>
          <p:cNvPicPr>
            <a:picLocks noChangeAspect="1"/>
          </p:cNvPicPr>
          <p:nvPr/>
        </p:nvPicPr>
        <p:blipFill rotWithShape="1">
          <a:blip r:embed="rId8"/>
          <a:srcRect l="44099" t="22820" r="39088" b="54737"/>
          <a:stretch/>
        </p:blipFill>
        <p:spPr>
          <a:xfrm>
            <a:off x="4713311" y="2494705"/>
            <a:ext cx="99910" cy="88908"/>
          </a:xfrm>
          <a:prstGeom prst="rect">
            <a:avLst/>
          </a:prstGeom>
        </p:spPr>
      </p:pic>
      <p:pic>
        <p:nvPicPr>
          <p:cNvPr id="38" name="Picture 37">
            <a:extLst>
              <a:ext uri="{FF2B5EF4-FFF2-40B4-BE49-F238E27FC236}">
                <a16:creationId xmlns:a16="http://schemas.microsoft.com/office/drawing/2014/main" id="{6E511CEE-1704-4FA0-9B0E-647F33865394}"/>
              </a:ext>
            </a:extLst>
          </p:cNvPr>
          <p:cNvPicPr>
            <a:picLocks noChangeAspect="1"/>
          </p:cNvPicPr>
          <p:nvPr/>
        </p:nvPicPr>
        <p:blipFill rotWithShape="1">
          <a:blip r:embed="rId8"/>
          <a:srcRect l="44099" t="22820" r="39088" b="54737"/>
          <a:stretch/>
        </p:blipFill>
        <p:spPr>
          <a:xfrm>
            <a:off x="4972762" y="2550148"/>
            <a:ext cx="172506" cy="153510"/>
          </a:xfrm>
          <a:prstGeom prst="rect">
            <a:avLst/>
          </a:prstGeom>
        </p:spPr>
      </p:pic>
      <p:pic>
        <p:nvPicPr>
          <p:cNvPr id="39" name="Picture 38">
            <a:extLst>
              <a:ext uri="{FF2B5EF4-FFF2-40B4-BE49-F238E27FC236}">
                <a16:creationId xmlns:a16="http://schemas.microsoft.com/office/drawing/2014/main" id="{F3F829BA-4896-4921-963C-5F4DA1BC9EBF}"/>
              </a:ext>
            </a:extLst>
          </p:cNvPr>
          <p:cNvPicPr>
            <a:picLocks noChangeAspect="1"/>
          </p:cNvPicPr>
          <p:nvPr/>
        </p:nvPicPr>
        <p:blipFill rotWithShape="1">
          <a:blip r:embed="rId8"/>
          <a:srcRect l="44099" t="22820" r="39088" b="54737"/>
          <a:stretch/>
        </p:blipFill>
        <p:spPr>
          <a:xfrm>
            <a:off x="4573129" y="2706249"/>
            <a:ext cx="150803" cy="134197"/>
          </a:xfrm>
          <a:prstGeom prst="rect">
            <a:avLst/>
          </a:prstGeom>
        </p:spPr>
      </p:pic>
      <p:pic>
        <p:nvPicPr>
          <p:cNvPr id="40" name="Picture 39">
            <a:extLst>
              <a:ext uri="{FF2B5EF4-FFF2-40B4-BE49-F238E27FC236}">
                <a16:creationId xmlns:a16="http://schemas.microsoft.com/office/drawing/2014/main" id="{7792B84A-B59E-433C-8CB8-7D8C194C9304}"/>
              </a:ext>
            </a:extLst>
          </p:cNvPr>
          <p:cNvPicPr>
            <a:picLocks noChangeAspect="1"/>
          </p:cNvPicPr>
          <p:nvPr/>
        </p:nvPicPr>
        <p:blipFill rotWithShape="1">
          <a:blip r:embed="rId8"/>
          <a:srcRect l="44099" t="22820" r="39088" b="54737"/>
          <a:stretch/>
        </p:blipFill>
        <p:spPr>
          <a:xfrm>
            <a:off x="4717888" y="4915842"/>
            <a:ext cx="301737" cy="268510"/>
          </a:xfrm>
          <a:prstGeom prst="rect">
            <a:avLst/>
          </a:prstGeom>
        </p:spPr>
      </p:pic>
      <p:pic>
        <p:nvPicPr>
          <p:cNvPr id="41" name="Picture 40">
            <a:extLst>
              <a:ext uri="{FF2B5EF4-FFF2-40B4-BE49-F238E27FC236}">
                <a16:creationId xmlns:a16="http://schemas.microsoft.com/office/drawing/2014/main" id="{27080178-3611-4607-83C9-0F7D703FA25C}"/>
              </a:ext>
            </a:extLst>
          </p:cNvPr>
          <p:cNvPicPr>
            <a:picLocks noChangeAspect="1"/>
          </p:cNvPicPr>
          <p:nvPr/>
        </p:nvPicPr>
        <p:blipFill rotWithShape="1">
          <a:blip r:embed="rId8"/>
          <a:srcRect l="44099" t="22820" r="39088" b="54737"/>
          <a:stretch/>
        </p:blipFill>
        <p:spPr>
          <a:xfrm>
            <a:off x="3938186" y="6091973"/>
            <a:ext cx="301737" cy="268510"/>
          </a:xfrm>
          <a:prstGeom prst="rect">
            <a:avLst/>
          </a:prstGeom>
        </p:spPr>
      </p:pic>
      <p:sp>
        <p:nvSpPr>
          <p:cNvPr id="20" name="Rectangle 19">
            <a:extLst>
              <a:ext uri="{FF2B5EF4-FFF2-40B4-BE49-F238E27FC236}">
                <a16:creationId xmlns:a16="http://schemas.microsoft.com/office/drawing/2014/main" id="{236E6617-1D14-4BAD-89DE-1CD22D5BE863}"/>
              </a:ext>
            </a:extLst>
          </p:cNvPr>
          <p:cNvSpPr/>
          <p:nvPr/>
        </p:nvSpPr>
        <p:spPr>
          <a:xfrm>
            <a:off x="8527390" y="2106920"/>
            <a:ext cx="3512519" cy="439616"/>
          </a:xfrm>
          <a:prstGeom prst="rect">
            <a:avLst/>
          </a:prstGeom>
          <a:gradFill flip="none" rotWithShape="1">
            <a:gsLst>
              <a:gs pos="68000">
                <a:srgbClr val="089CAC"/>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KOTA</a:t>
            </a:r>
          </a:p>
        </p:txBody>
      </p:sp>
      <p:sp>
        <p:nvSpPr>
          <p:cNvPr id="42" name="Rectangle 41">
            <a:extLst>
              <a:ext uri="{FF2B5EF4-FFF2-40B4-BE49-F238E27FC236}">
                <a16:creationId xmlns:a16="http://schemas.microsoft.com/office/drawing/2014/main" id="{F74C145B-8976-4D7F-AF9C-3E2FAD9E84EF}"/>
              </a:ext>
            </a:extLst>
          </p:cNvPr>
          <p:cNvSpPr/>
          <p:nvPr/>
        </p:nvSpPr>
        <p:spPr>
          <a:xfrm>
            <a:off x="8527390" y="2628353"/>
            <a:ext cx="3512519" cy="439616"/>
          </a:xfrm>
          <a:prstGeom prst="rect">
            <a:avLst/>
          </a:prstGeom>
          <a:gradFill>
            <a:gsLst>
              <a:gs pos="68000">
                <a:srgbClr val="089CAC"/>
              </a:gs>
              <a:gs pos="100000">
                <a:schemeClr val="bg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ULU</a:t>
            </a:r>
          </a:p>
        </p:txBody>
      </p:sp>
      <p:sp>
        <p:nvSpPr>
          <p:cNvPr id="43" name="Rectangle 42">
            <a:extLst>
              <a:ext uri="{FF2B5EF4-FFF2-40B4-BE49-F238E27FC236}">
                <a16:creationId xmlns:a16="http://schemas.microsoft.com/office/drawing/2014/main" id="{11AD3627-1047-4BF6-8693-3A7017735A9C}"/>
              </a:ext>
            </a:extLst>
          </p:cNvPr>
          <p:cNvSpPr/>
          <p:nvPr/>
        </p:nvSpPr>
        <p:spPr>
          <a:xfrm>
            <a:off x="8527390" y="3149786"/>
            <a:ext cx="3512519" cy="439616"/>
          </a:xfrm>
          <a:prstGeom prst="rect">
            <a:avLst/>
          </a:prstGeom>
          <a:gradFill>
            <a:gsLst>
              <a:gs pos="68000">
                <a:srgbClr val="089CAC"/>
              </a:gs>
              <a:gs pos="100000">
                <a:schemeClr val="bg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ILIR</a:t>
            </a:r>
          </a:p>
        </p:txBody>
      </p:sp>
      <p:sp>
        <p:nvSpPr>
          <p:cNvPr id="46" name="Rectangle 45">
            <a:extLst>
              <a:ext uri="{FF2B5EF4-FFF2-40B4-BE49-F238E27FC236}">
                <a16:creationId xmlns:a16="http://schemas.microsoft.com/office/drawing/2014/main" id="{6ED269A4-9A6A-4BEB-B2D4-4520EE63869B}"/>
              </a:ext>
            </a:extLst>
          </p:cNvPr>
          <p:cNvSpPr/>
          <p:nvPr/>
        </p:nvSpPr>
        <p:spPr>
          <a:xfrm>
            <a:off x="8527389" y="3671219"/>
            <a:ext cx="3512519" cy="439616"/>
          </a:xfrm>
          <a:prstGeom prst="rect">
            <a:avLst/>
          </a:prstGeom>
          <a:gradFill>
            <a:gsLst>
              <a:gs pos="81000">
                <a:srgbClr val="089CAC"/>
              </a:gs>
              <a:gs pos="100000">
                <a:schemeClr val="bg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SEBERANG</a:t>
            </a:r>
          </a:p>
        </p:txBody>
      </p:sp>
      <p:sp>
        <p:nvSpPr>
          <p:cNvPr id="47" name="Rectangle 46">
            <a:extLst>
              <a:ext uri="{FF2B5EF4-FFF2-40B4-BE49-F238E27FC236}">
                <a16:creationId xmlns:a16="http://schemas.microsoft.com/office/drawing/2014/main" id="{272EE53F-1F30-4A31-9AFF-27F0234178E2}"/>
              </a:ext>
            </a:extLst>
          </p:cNvPr>
          <p:cNvSpPr/>
          <p:nvPr/>
        </p:nvSpPr>
        <p:spPr>
          <a:xfrm>
            <a:off x="8527391" y="5216738"/>
            <a:ext cx="3512519" cy="439616"/>
          </a:xfrm>
          <a:prstGeom prst="rect">
            <a:avLst/>
          </a:prstGeom>
          <a:gradFill>
            <a:gsLst>
              <a:gs pos="75000">
                <a:srgbClr val="089CAC"/>
              </a:gs>
              <a:gs pos="100000">
                <a:schemeClr val="bg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ULP BALIKPAPAN UTARA</a:t>
            </a:r>
          </a:p>
        </p:txBody>
      </p:sp>
      <p:sp>
        <p:nvSpPr>
          <p:cNvPr id="48" name="Rectangle 47">
            <a:extLst>
              <a:ext uri="{FF2B5EF4-FFF2-40B4-BE49-F238E27FC236}">
                <a16:creationId xmlns:a16="http://schemas.microsoft.com/office/drawing/2014/main" id="{4BCD1CB0-B006-4ACB-8BB3-DB37E8F69A1E}"/>
              </a:ext>
            </a:extLst>
          </p:cNvPr>
          <p:cNvSpPr/>
          <p:nvPr/>
        </p:nvSpPr>
        <p:spPr>
          <a:xfrm>
            <a:off x="8527390" y="5738171"/>
            <a:ext cx="3512519" cy="439616"/>
          </a:xfrm>
          <a:prstGeom prst="rect">
            <a:avLst/>
          </a:prstGeom>
          <a:gradFill>
            <a:gsLst>
              <a:gs pos="75000">
                <a:srgbClr val="089CAC"/>
              </a:gs>
              <a:gs pos="100000">
                <a:schemeClr val="bg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ULP BALIKPAPAN SELATAN</a:t>
            </a:r>
          </a:p>
        </p:txBody>
      </p:sp>
      <p:sp>
        <p:nvSpPr>
          <p:cNvPr id="49" name="Arrow: Pentagon 48">
            <a:extLst>
              <a:ext uri="{FF2B5EF4-FFF2-40B4-BE49-F238E27FC236}">
                <a16:creationId xmlns:a16="http://schemas.microsoft.com/office/drawing/2014/main" id="{B0F8D1B2-ACA3-4CB3-881D-9772D40AEBAF}"/>
              </a:ext>
            </a:extLst>
          </p:cNvPr>
          <p:cNvSpPr/>
          <p:nvPr/>
        </p:nvSpPr>
        <p:spPr>
          <a:xfrm>
            <a:off x="8527389" y="2106920"/>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1</a:t>
            </a:r>
          </a:p>
        </p:txBody>
      </p:sp>
      <p:sp>
        <p:nvSpPr>
          <p:cNvPr id="50" name="Arrow: Pentagon 49">
            <a:extLst>
              <a:ext uri="{FF2B5EF4-FFF2-40B4-BE49-F238E27FC236}">
                <a16:creationId xmlns:a16="http://schemas.microsoft.com/office/drawing/2014/main" id="{52667C37-434D-47E8-B644-104F9C69D4D8}"/>
              </a:ext>
            </a:extLst>
          </p:cNvPr>
          <p:cNvSpPr/>
          <p:nvPr/>
        </p:nvSpPr>
        <p:spPr>
          <a:xfrm>
            <a:off x="8527393" y="2627921"/>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2</a:t>
            </a:r>
          </a:p>
        </p:txBody>
      </p:sp>
      <p:sp>
        <p:nvSpPr>
          <p:cNvPr id="51" name="Arrow: Pentagon 50">
            <a:extLst>
              <a:ext uri="{FF2B5EF4-FFF2-40B4-BE49-F238E27FC236}">
                <a16:creationId xmlns:a16="http://schemas.microsoft.com/office/drawing/2014/main" id="{D0DC57AE-361A-4849-904D-0E9DC712E178}"/>
              </a:ext>
            </a:extLst>
          </p:cNvPr>
          <p:cNvSpPr/>
          <p:nvPr/>
        </p:nvSpPr>
        <p:spPr>
          <a:xfrm>
            <a:off x="8527391" y="3149354"/>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3</a:t>
            </a:r>
          </a:p>
        </p:txBody>
      </p:sp>
      <p:sp>
        <p:nvSpPr>
          <p:cNvPr id="52" name="Arrow: Pentagon 51">
            <a:extLst>
              <a:ext uri="{FF2B5EF4-FFF2-40B4-BE49-F238E27FC236}">
                <a16:creationId xmlns:a16="http://schemas.microsoft.com/office/drawing/2014/main" id="{57486ED9-916E-48F2-A50C-4BB61C5D6977}"/>
              </a:ext>
            </a:extLst>
          </p:cNvPr>
          <p:cNvSpPr/>
          <p:nvPr/>
        </p:nvSpPr>
        <p:spPr>
          <a:xfrm>
            <a:off x="8527393" y="3669733"/>
            <a:ext cx="434999" cy="441102"/>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4</a:t>
            </a:r>
          </a:p>
        </p:txBody>
      </p:sp>
      <p:sp>
        <p:nvSpPr>
          <p:cNvPr id="53" name="Arrow: Pentagon 52">
            <a:extLst>
              <a:ext uri="{FF2B5EF4-FFF2-40B4-BE49-F238E27FC236}">
                <a16:creationId xmlns:a16="http://schemas.microsoft.com/office/drawing/2014/main" id="{3A6642B2-3962-4044-AD69-8BA80D0A6C00}"/>
              </a:ext>
            </a:extLst>
          </p:cNvPr>
          <p:cNvSpPr/>
          <p:nvPr/>
        </p:nvSpPr>
        <p:spPr>
          <a:xfrm>
            <a:off x="8515582" y="5214782"/>
            <a:ext cx="434999" cy="441571"/>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5</a:t>
            </a:r>
          </a:p>
        </p:txBody>
      </p:sp>
      <p:sp>
        <p:nvSpPr>
          <p:cNvPr id="54" name="Arrow: Pentagon 53">
            <a:extLst>
              <a:ext uri="{FF2B5EF4-FFF2-40B4-BE49-F238E27FC236}">
                <a16:creationId xmlns:a16="http://schemas.microsoft.com/office/drawing/2014/main" id="{E4479457-7D2D-4F8F-8488-F9D33A4E323F}"/>
              </a:ext>
            </a:extLst>
          </p:cNvPr>
          <p:cNvSpPr/>
          <p:nvPr/>
        </p:nvSpPr>
        <p:spPr>
          <a:xfrm>
            <a:off x="8523204" y="5737067"/>
            <a:ext cx="434999" cy="44072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6</a:t>
            </a:r>
          </a:p>
        </p:txBody>
      </p:sp>
      <p:sp>
        <p:nvSpPr>
          <p:cNvPr id="55" name="Rectangle 54">
            <a:extLst>
              <a:ext uri="{FF2B5EF4-FFF2-40B4-BE49-F238E27FC236}">
                <a16:creationId xmlns:a16="http://schemas.microsoft.com/office/drawing/2014/main" id="{74D3963B-6CF0-4F42-B0F6-40DB501E4BF2}"/>
              </a:ext>
            </a:extLst>
          </p:cNvPr>
          <p:cNvSpPr/>
          <p:nvPr/>
        </p:nvSpPr>
        <p:spPr>
          <a:xfrm>
            <a:off x="8398686" y="1243051"/>
            <a:ext cx="3765035" cy="892552"/>
          </a:xfrm>
          <a:prstGeom prst="rect">
            <a:avLst/>
          </a:prstGeom>
        </p:spPr>
        <p:txBody>
          <a:bodyPr wrap="square">
            <a:spAutoFit/>
          </a:bodyPr>
          <a:lstStyle/>
          <a:p>
            <a:r>
              <a:rPr lang="en-US" sz="2000" b="1" dirty="0">
                <a:solidFill>
                  <a:schemeClr val="tx1">
                    <a:lumMod val="75000"/>
                    <a:lumOff val="25000"/>
                  </a:schemeClr>
                </a:solidFill>
              </a:rPr>
              <a:t>COMMAND CENTER </a:t>
            </a:r>
          </a:p>
          <a:p>
            <a:r>
              <a:rPr lang="en-US" sz="3200" b="1" dirty="0">
                <a:solidFill>
                  <a:schemeClr val="tx1">
                    <a:lumMod val="75000"/>
                    <a:lumOff val="25000"/>
                  </a:schemeClr>
                </a:solidFill>
              </a:rPr>
              <a:t>UP3 SAMARINDA</a:t>
            </a:r>
          </a:p>
        </p:txBody>
      </p:sp>
      <p:sp>
        <p:nvSpPr>
          <p:cNvPr id="56" name="Rectangle 55">
            <a:extLst>
              <a:ext uri="{FF2B5EF4-FFF2-40B4-BE49-F238E27FC236}">
                <a16:creationId xmlns:a16="http://schemas.microsoft.com/office/drawing/2014/main" id="{D79D1EA0-535D-4FA9-9BC0-03E78D4C205B}"/>
              </a:ext>
            </a:extLst>
          </p:cNvPr>
          <p:cNvSpPr/>
          <p:nvPr/>
        </p:nvSpPr>
        <p:spPr>
          <a:xfrm>
            <a:off x="8425121" y="4342184"/>
            <a:ext cx="3765035" cy="892552"/>
          </a:xfrm>
          <a:prstGeom prst="rect">
            <a:avLst/>
          </a:prstGeom>
        </p:spPr>
        <p:txBody>
          <a:bodyPr wrap="square">
            <a:spAutoFit/>
          </a:bodyPr>
          <a:lstStyle/>
          <a:p>
            <a:r>
              <a:rPr lang="en-US" sz="2000" b="1" dirty="0">
                <a:solidFill>
                  <a:schemeClr val="tx1">
                    <a:lumMod val="75000"/>
                    <a:lumOff val="25000"/>
                  </a:schemeClr>
                </a:solidFill>
              </a:rPr>
              <a:t>COMMAND CENTER </a:t>
            </a:r>
          </a:p>
          <a:p>
            <a:r>
              <a:rPr lang="en-US" sz="3200" b="1" dirty="0">
                <a:solidFill>
                  <a:schemeClr val="tx1">
                    <a:lumMod val="75000"/>
                    <a:lumOff val="25000"/>
                  </a:schemeClr>
                </a:solidFill>
              </a:rPr>
              <a:t>UP3 BALIKPAPAN</a:t>
            </a:r>
          </a:p>
        </p:txBody>
      </p:sp>
      <p:sp>
        <p:nvSpPr>
          <p:cNvPr id="59" name="Rectangle 58">
            <a:extLst>
              <a:ext uri="{FF2B5EF4-FFF2-40B4-BE49-F238E27FC236}">
                <a16:creationId xmlns:a16="http://schemas.microsoft.com/office/drawing/2014/main" id="{B5E4313B-1BE8-4937-B41F-6B303C388F96}"/>
              </a:ext>
            </a:extLst>
          </p:cNvPr>
          <p:cNvSpPr/>
          <p:nvPr/>
        </p:nvSpPr>
        <p:spPr>
          <a:xfrm>
            <a:off x="4713311" y="2375406"/>
            <a:ext cx="330003" cy="276999"/>
          </a:xfrm>
          <a:prstGeom prst="rect">
            <a:avLst/>
          </a:prstGeom>
        </p:spPr>
        <p:txBody>
          <a:bodyPr wrap="square">
            <a:spAutoFit/>
          </a:bodyPr>
          <a:lstStyle/>
          <a:p>
            <a:r>
              <a:rPr lang="en-US" sz="1200" b="1" dirty="0">
                <a:solidFill>
                  <a:schemeClr val="accent4">
                    <a:lumMod val="40000"/>
                    <a:lumOff val="60000"/>
                  </a:schemeClr>
                </a:solidFill>
              </a:rPr>
              <a:t>1</a:t>
            </a:r>
            <a:endParaRPr lang="en-US" sz="2000" b="1" dirty="0">
              <a:solidFill>
                <a:schemeClr val="accent4">
                  <a:lumMod val="40000"/>
                  <a:lumOff val="60000"/>
                </a:schemeClr>
              </a:solidFill>
            </a:endParaRPr>
          </a:p>
        </p:txBody>
      </p:sp>
      <p:sp>
        <p:nvSpPr>
          <p:cNvPr id="60" name="Rectangle 59">
            <a:extLst>
              <a:ext uri="{FF2B5EF4-FFF2-40B4-BE49-F238E27FC236}">
                <a16:creationId xmlns:a16="http://schemas.microsoft.com/office/drawing/2014/main" id="{F5B7D468-D2BC-475D-822A-3E2CAAC6A480}"/>
              </a:ext>
            </a:extLst>
          </p:cNvPr>
          <p:cNvSpPr/>
          <p:nvPr/>
        </p:nvSpPr>
        <p:spPr>
          <a:xfrm>
            <a:off x="4459103" y="2250866"/>
            <a:ext cx="330003" cy="276999"/>
          </a:xfrm>
          <a:prstGeom prst="rect">
            <a:avLst/>
          </a:prstGeom>
        </p:spPr>
        <p:txBody>
          <a:bodyPr wrap="square">
            <a:spAutoFit/>
          </a:bodyPr>
          <a:lstStyle/>
          <a:p>
            <a:r>
              <a:rPr lang="en-US" sz="1200" b="1" dirty="0">
                <a:solidFill>
                  <a:schemeClr val="accent4">
                    <a:lumMod val="40000"/>
                    <a:lumOff val="60000"/>
                  </a:schemeClr>
                </a:solidFill>
              </a:rPr>
              <a:t>2</a:t>
            </a:r>
            <a:endParaRPr lang="en-US" sz="2000" b="1" dirty="0">
              <a:solidFill>
                <a:schemeClr val="accent4">
                  <a:lumMod val="40000"/>
                  <a:lumOff val="60000"/>
                </a:schemeClr>
              </a:solidFill>
            </a:endParaRPr>
          </a:p>
        </p:txBody>
      </p:sp>
      <p:sp>
        <p:nvSpPr>
          <p:cNvPr id="61" name="Rectangle 60">
            <a:extLst>
              <a:ext uri="{FF2B5EF4-FFF2-40B4-BE49-F238E27FC236}">
                <a16:creationId xmlns:a16="http://schemas.microsoft.com/office/drawing/2014/main" id="{B051B9C5-3FDA-4C07-B955-70328DE75D24}"/>
              </a:ext>
            </a:extLst>
          </p:cNvPr>
          <p:cNvSpPr/>
          <p:nvPr/>
        </p:nvSpPr>
        <p:spPr>
          <a:xfrm>
            <a:off x="5105861" y="2283922"/>
            <a:ext cx="330003" cy="276999"/>
          </a:xfrm>
          <a:prstGeom prst="rect">
            <a:avLst/>
          </a:prstGeom>
        </p:spPr>
        <p:txBody>
          <a:bodyPr wrap="square">
            <a:spAutoFit/>
          </a:bodyPr>
          <a:lstStyle/>
          <a:p>
            <a:r>
              <a:rPr lang="en-US" sz="1200" b="1" dirty="0">
                <a:solidFill>
                  <a:schemeClr val="accent4">
                    <a:lumMod val="40000"/>
                    <a:lumOff val="60000"/>
                  </a:schemeClr>
                </a:solidFill>
              </a:rPr>
              <a:t>3</a:t>
            </a:r>
            <a:endParaRPr lang="en-US" sz="2000" b="1" dirty="0">
              <a:solidFill>
                <a:schemeClr val="accent4">
                  <a:lumMod val="40000"/>
                  <a:lumOff val="60000"/>
                </a:schemeClr>
              </a:solidFill>
            </a:endParaRPr>
          </a:p>
        </p:txBody>
      </p:sp>
      <p:sp>
        <p:nvSpPr>
          <p:cNvPr id="62" name="Rectangle 61">
            <a:extLst>
              <a:ext uri="{FF2B5EF4-FFF2-40B4-BE49-F238E27FC236}">
                <a16:creationId xmlns:a16="http://schemas.microsoft.com/office/drawing/2014/main" id="{070A0098-6638-4CDE-AA38-5C4D0A9DC8FB}"/>
              </a:ext>
            </a:extLst>
          </p:cNvPr>
          <p:cNvSpPr/>
          <p:nvPr/>
        </p:nvSpPr>
        <p:spPr>
          <a:xfrm>
            <a:off x="4736527" y="3142244"/>
            <a:ext cx="330003" cy="276999"/>
          </a:xfrm>
          <a:prstGeom prst="rect">
            <a:avLst/>
          </a:prstGeom>
        </p:spPr>
        <p:txBody>
          <a:bodyPr wrap="square">
            <a:spAutoFit/>
          </a:bodyPr>
          <a:lstStyle/>
          <a:p>
            <a:r>
              <a:rPr lang="en-US" sz="1200" b="1" dirty="0">
                <a:solidFill>
                  <a:schemeClr val="accent4">
                    <a:lumMod val="40000"/>
                    <a:lumOff val="60000"/>
                  </a:schemeClr>
                </a:solidFill>
              </a:rPr>
              <a:t>4</a:t>
            </a:r>
            <a:endParaRPr lang="en-US" sz="2000" b="1" dirty="0">
              <a:solidFill>
                <a:schemeClr val="accent4">
                  <a:lumMod val="40000"/>
                  <a:lumOff val="60000"/>
                </a:schemeClr>
              </a:solidFill>
            </a:endParaRPr>
          </a:p>
        </p:txBody>
      </p:sp>
      <p:sp>
        <p:nvSpPr>
          <p:cNvPr id="63" name="Rectangle 62">
            <a:extLst>
              <a:ext uri="{FF2B5EF4-FFF2-40B4-BE49-F238E27FC236}">
                <a16:creationId xmlns:a16="http://schemas.microsoft.com/office/drawing/2014/main" id="{B2422B0C-C3B2-4157-9E72-BC484FCABFE1}"/>
              </a:ext>
            </a:extLst>
          </p:cNvPr>
          <p:cNvSpPr/>
          <p:nvPr/>
        </p:nvSpPr>
        <p:spPr>
          <a:xfrm>
            <a:off x="4507656" y="5184352"/>
            <a:ext cx="330003" cy="307777"/>
          </a:xfrm>
          <a:prstGeom prst="rect">
            <a:avLst/>
          </a:prstGeom>
        </p:spPr>
        <p:txBody>
          <a:bodyPr wrap="square">
            <a:spAutoFit/>
          </a:bodyPr>
          <a:lstStyle/>
          <a:p>
            <a:r>
              <a:rPr lang="en-US" sz="1400" b="1" dirty="0">
                <a:solidFill>
                  <a:schemeClr val="accent4">
                    <a:lumMod val="40000"/>
                    <a:lumOff val="60000"/>
                  </a:schemeClr>
                </a:solidFill>
              </a:rPr>
              <a:t>5</a:t>
            </a:r>
          </a:p>
        </p:txBody>
      </p:sp>
      <p:sp>
        <p:nvSpPr>
          <p:cNvPr id="64" name="Rectangle 63">
            <a:extLst>
              <a:ext uri="{FF2B5EF4-FFF2-40B4-BE49-F238E27FC236}">
                <a16:creationId xmlns:a16="http://schemas.microsoft.com/office/drawing/2014/main" id="{6CF82D3E-C516-4B80-88EF-B06730E38138}"/>
              </a:ext>
            </a:extLst>
          </p:cNvPr>
          <p:cNvSpPr/>
          <p:nvPr/>
        </p:nvSpPr>
        <p:spPr>
          <a:xfrm>
            <a:off x="4132451" y="5846264"/>
            <a:ext cx="330003" cy="307777"/>
          </a:xfrm>
          <a:prstGeom prst="rect">
            <a:avLst/>
          </a:prstGeom>
        </p:spPr>
        <p:txBody>
          <a:bodyPr wrap="square">
            <a:spAutoFit/>
          </a:bodyPr>
          <a:lstStyle/>
          <a:p>
            <a:r>
              <a:rPr lang="en-US" sz="1400" b="1" dirty="0">
                <a:solidFill>
                  <a:schemeClr val="accent4">
                    <a:lumMod val="40000"/>
                    <a:lumOff val="60000"/>
                  </a:schemeClr>
                </a:solidFill>
              </a:rPr>
              <a:t>6</a:t>
            </a:r>
            <a:endParaRPr lang="en-US" sz="2400" b="1" dirty="0">
              <a:solidFill>
                <a:schemeClr val="accent4">
                  <a:lumMod val="40000"/>
                  <a:lumOff val="60000"/>
                </a:schemeClr>
              </a:solidFill>
            </a:endParaRPr>
          </a:p>
        </p:txBody>
      </p:sp>
      <p:cxnSp>
        <p:nvCxnSpPr>
          <p:cNvPr id="12" name="Connector: Curved 11">
            <a:extLst>
              <a:ext uri="{FF2B5EF4-FFF2-40B4-BE49-F238E27FC236}">
                <a16:creationId xmlns:a16="http://schemas.microsoft.com/office/drawing/2014/main" id="{8A613866-DD5B-4531-9780-910780373C26}"/>
              </a:ext>
            </a:extLst>
          </p:cNvPr>
          <p:cNvCxnSpPr>
            <a:cxnSpLocks/>
          </p:cNvCxnSpPr>
          <p:nvPr/>
        </p:nvCxnSpPr>
        <p:spPr>
          <a:xfrm rot="10800000" flipV="1">
            <a:off x="4763267" y="2855070"/>
            <a:ext cx="445225" cy="271765"/>
          </a:xfrm>
          <a:prstGeom prst="curvedConnector3">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81704796-E5A8-4D77-9D2A-00725E1055C4}"/>
              </a:ext>
            </a:extLst>
          </p:cNvPr>
          <p:cNvCxnSpPr>
            <a:cxnSpLocks/>
          </p:cNvCxnSpPr>
          <p:nvPr/>
        </p:nvCxnSpPr>
        <p:spPr>
          <a:xfrm rot="16200000" flipV="1">
            <a:off x="4249203" y="2698518"/>
            <a:ext cx="531610" cy="251420"/>
          </a:xfrm>
          <a:prstGeom prst="curvedConnector3">
            <a:avLst>
              <a:gd name="adj1" fmla="val 23482"/>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075E98B0-E6F1-41BB-A66D-1A2A2AEECE96}"/>
              </a:ext>
            </a:extLst>
          </p:cNvPr>
          <p:cNvCxnSpPr>
            <a:cxnSpLocks/>
          </p:cNvCxnSpPr>
          <p:nvPr/>
        </p:nvCxnSpPr>
        <p:spPr>
          <a:xfrm rot="16200000" flipH="1">
            <a:off x="4793168" y="2610474"/>
            <a:ext cx="179655" cy="165415"/>
          </a:xfrm>
          <a:prstGeom prst="curvedConnector3">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B007E92A-2408-46F9-9A3D-3CA349165830}"/>
              </a:ext>
            </a:extLst>
          </p:cNvPr>
          <p:cNvCxnSpPr>
            <a:cxnSpLocks/>
          </p:cNvCxnSpPr>
          <p:nvPr/>
        </p:nvCxnSpPr>
        <p:spPr>
          <a:xfrm rot="5400000" flipH="1" flipV="1">
            <a:off x="3722903" y="5049193"/>
            <a:ext cx="942843" cy="755274"/>
          </a:xfrm>
          <a:prstGeom prst="curvedConnector3">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AE2581F-2B56-48A3-911C-CEB8038540CD}"/>
              </a:ext>
            </a:extLst>
          </p:cNvPr>
          <p:cNvCxnSpPr>
            <a:cxnSpLocks/>
          </p:cNvCxnSpPr>
          <p:nvPr/>
        </p:nvCxnSpPr>
        <p:spPr>
          <a:xfrm rot="5400000">
            <a:off x="4266846" y="5463723"/>
            <a:ext cx="927673" cy="473374"/>
          </a:xfrm>
          <a:prstGeom prst="curvedConnector3">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CDB2B002-78F3-41BA-9753-8A7F704FEDF1}"/>
              </a:ext>
            </a:extLst>
          </p:cNvPr>
          <p:cNvCxnSpPr/>
          <p:nvPr/>
        </p:nvCxnSpPr>
        <p:spPr>
          <a:xfrm>
            <a:off x="4508417" y="2494705"/>
            <a:ext cx="184522" cy="63718"/>
          </a:xfrm>
          <a:prstGeom prst="curvedConnector3">
            <a:avLst/>
          </a:prstGeom>
          <a:ln w="190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645D315C-3DE2-42C4-B5A6-81D1B9E7DD6E}"/>
              </a:ext>
            </a:extLst>
          </p:cNvPr>
          <p:cNvSpPr/>
          <p:nvPr/>
        </p:nvSpPr>
        <p:spPr>
          <a:xfrm>
            <a:off x="2897477" y="2904153"/>
            <a:ext cx="1636758" cy="1759287"/>
          </a:xfrm>
          <a:custGeom>
            <a:avLst/>
            <a:gdLst>
              <a:gd name="connsiteX0" fmla="*/ 0 w 2067907"/>
              <a:gd name="connsiteY0" fmla="*/ 1759287 h 1759287"/>
              <a:gd name="connsiteX1" fmla="*/ 667512 w 2067907"/>
              <a:gd name="connsiteY1" fmla="*/ 634575 h 1759287"/>
              <a:gd name="connsiteX2" fmla="*/ 1947672 w 2067907"/>
              <a:gd name="connsiteY2" fmla="*/ 58503 h 1759287"/>
              <a:gd name="connsiteX3" fmla="*/ 1938528 w 2067907"/>
              <a:gd name="connsiteY3" fmla="*/ 49359 h 1759287"/>
            </a:gdLst>
            <a:ahLst/>
            <a:cxnLst>
              <a:cxn ang="0">
                <a:pos x="connsiteX0" y="connsiteY0"/>
              </a:cxn>
              <a:cxn ang="0">
                <a:pos x="connsiteX1" y="connsiteY1"/>
              </a:cxn>
              <a:cxn ang="0">
                <a:pos x="connsiteX2" y="connsiteY2"/>
              </a:cxn>
              <a:cxn ang="0">
                <a:pos x="connsiteX3" y="connsiteY3"/>
              </a:cxn>
            </a:cxnLst>
            <a:rect l="l" t="t" r="r" b="b"/>
            <a:pathLst>
              <a:path w="2067907" h="1759287">
                <a:moveTo>
                  <a:pt x="0" y="1759287"/>
                </a:moveTo>
                <a:cubicBezTo>
                  <a:pt x="171450" y="1338663"/>
                  <a:pt x="342900" y="918039"/>
                  <a:pt x="667512" y="634575"/>
                </a:cubicBezTo>
                <a:cubicBezTo>
                  <a:pt x="992124" y="351111"/>
                  <a:pt x="1947672" y="58503"/>
                  <a:pt x="1947672" y="58503"/>
                </a:cubicBezTo>
                <a:cubicBezTo>
                  <a:pt x="2159508" y="-39033"/>
                  <a:pt x="2049018" y="5163"/>
                  <a:pt x="1938528" y="49359"/>
                </a:cubicBezTo>
              </a:path>
            </a:pathLst>
          </a:custGeom>
          <a:noFill/>
          <a:ln w="571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E06CE4D3-DC85-4AEE-9726-2C79F288473F}"/>
              </a:ext>
            </a:extLst>
          </p:cNvPr>
          <p:cNvSpPr/>
          <p:nvPr/>
        </p:nvSpPr>
        <p:spPr>
          <a:xfrm>
            <a:off x="2714596" y="5239512"/>
            <a:ext cx="1429580" cy="664088"/>
          </a:xfrm>
          <a:custGeom>
            <a:avLst/>
            <a:gdLst>
              <a:gd name="connsiteX0" fmla="*/ 0 w 1753304"/>
              <a:gd name="connsiteY0" fmla="*/ 0 h 664088"/>
              <a:gd name="connsiteX1" fmla="*/ 457200 w 1753304"/>
              <a:gd name="connsiteY1" fmla="*/ 603504 h 664088"/>
              <a:gd name="connsiteX2" fmla="*/ 1600200 w 1753304"/>
              <a:gd name="connsiteY2" fmla="*/ 649224 h 664088"/>
              <a:gd name="connsiteX3" fmla="*/ 1709928 w 1753304"/>
              <a:gd name="connsiteY3" fmla="*/ 658368 h 664088"/>
            </a:gdLst>
            <a:ahLst/>
            <a:cxnLst>
              <a:cxn ang="0">
                <a:pos x="connsiteX0" y="connsiteY0"/>
              </a:cxn>
              <a:cxn ang="0">
                <a:pos x="connsiteX1" y="connsiteY1"/>
              </a:cxn>
              <a:cxn ang="0">
                <a:pos x="connsiteX2" y="connsiteY2"/>
              </a:cxn>
              <a:cxn ang="0">
                <a:pos x="connsiteX3" y="connsiteY3"/>
              </a:cxn>
            </a:cxnLst>
            <a:rect l="l" t="t" r="r" b="b"/>
            <a:pathLst>
              <a:path w="1753304" h="664088">
                <a:moveTo>
                  <a:pt x="0" y="0"/>
                </a:moveTo>
                <a:cubicBezTo>
                  <a:pt x="95250" y="247650"/>
                  <a:pt x="190500" y="495300"/>
                  <a:pt x="457200" y="603504"/>
                </a:cubicBezTo>
                <a:cubicBezTo>
                  <a:pt x="723900" y="711708"/>
                  <a:pt x="1391412" y="640080"/>
                  <a:pt x="1600200" y="649224"/>
                </a:cubicBezTo>
                <a:cubicBezTo>
                  <a:pt x="1808988" y="658368"/>
                  <a:pt x="1759458" y="658368"/>
                  <a:pt x="1709928" y="658368"/>
                </a:cubicBezTo>
              </a:path>
            </a:pathLst>
          </a:custGeom>
          <a:noFill/>
          <a:ln w="571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6F5C43AB-61C8-463A-A9DF-4C71D397EBFE}"/>
              </a:ext>
            </a:extLst>
          </p:cNvPr>
          <p:cNvSpPr/>
          <p:nvPr/>
        </p:nvSpPr>
        <p:spPr>
          <a:xfrm rot="4500000">
            <a:off x="4115002" y="2750118"/>
            <a:ext cx="206445" cy="25424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4B703A59-611E-4D0E-868D-224C79ABDE38}"/>
              </a:ext>
            </a:extLst>
          </p:cNvPr>
          <p:cNvSpPr/>
          <p:nvPr/>
        </p:nvSpPr>
        <p:spPr>
          <a:xfrm rot="5109696">
            <a:off x="4057329" y="5752997"/>
            <a:ext cx="206445" cy="25424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FECE1617-A1EB-49AC-85A1-C57B27818CC8}"/>
              </a:ext>
            </a:extLst>
          </p:cNvPr>
          <p:cNvSpPr/>
          <p:nvPr/>
        </p:nvSpPr>
        <p:spPr>
          <a:xfrm>
            <a:off x="389651" y="6364333"/>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14A333CC-E4C9-41B9-A461-450275256075}"/>
              </a:ext>
            </a:extLst>
          </p:cNvPr>
          <p:cNvSpPr/>
          <p:nvPr/>
        </p:nvSpPr>
        <p:spPr>
          <a:xfrm>
            <a:off x="385371" y="6140128"/>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28FF3592-CC90-44C5-88B7-1213CA6E2765}"/>
              </a:ext>
            </a:extLst>
          </p:cNvPr>
          <p:cNvSpPr/>
          <p:nvPr/>
        </p:nvSpPr>
        <p:spPr>
          <a:xfrm>
            <a:off x="555293" y="6054699"/>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1B13FE6F-72F2-41A2-9B58-57990C50FC58}"/>
              </a:ext>
            </a:extLst>
          </p:cNvPr>
          <p:cNvSpPr/>
          <p:nvPr/>
        </p:nvSpPr>
        <p:spPr>
          <a:xfrm>
            <a:off x="725215" y="6554338"/>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A97F0548-AD1D-4612-91C2-AAFE4EA53A67}"/>
              </a:ext>
            </a:extLst>
          </p:cNvPr>
          <p:cNvSpPr/>
          <p:nvPr/>
        </p:nvSpPr>
        <p:spPr>
          <a:xfrm>
            <a:off x="725215" y="6364333"/>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9C5BAE3F-E298-43DB-ACC6-23C16B68DFF9}"/>
              </a:ext>
            </a:extLst>
          </p:cNvPr>
          <p:cNvSpPr txBox="1"/>
          <p:nvPr/>
        </p:nvSpPr>
        <p:spPr>
          <a:xfrm>
            <a:off x="5686896" y="1890708"/>
            <a:ext cx="2416307" cy="1200329"/>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Luas Daerah Kota </a:t>
            </a:r>
            <a:r>
              <a:rPr lang="en-US" b="1" dirty="0" err="1">
                <a:solidFill>
                  <a:schemeClr val="tx1">
                    <a:lumMod val="75000"/>
                    <a:lumOff val="25000"/>
                  </a:schemeClr>
                </a:solidFill>
                <a:latin typeface="Tw Cen MT" panose="020B0602020104020603" pitchFamily="34" charset="0"/>
              </a:rPr>
              <a:t>Samarinda</a:t>
            </a:r>
            <a:endParaRPr lang="en-US" b="1" dirty="0">
              <a:solidFill>
                <a:schemeClr val="tx1">
                  <a:lumMod val="75000"/>
                  <a:lumOff val="25000"/>
                </a:schemeClr>
              </a:solidFill>
              <a:latin typeface="Tw Cen MT" panose="020B0602020104020603" pitchFamily="34" charset="0"/>
            </a:endParaRPr>
          </a:p>
          <a:p>
            <a:pPr algn="ctr"/>
            <a:r>
              <a:rPr lang="en-US" b="1" dirty="0">
                <a:solidFill>
                  <a:schemeClr val="tx1">
                    <a:lumMod val="75000"/>
                    <a:lumOff val="25000"/>
                  </a:schemeClr>
                </a:solidFill>
                <a:latin typeface="Tw Cen MT" panose="020B0602020104020603" pitchFamily="34" charset="0"/>
              </a:rPr>
              <a:t>717,4 km / 0,57% </a:t>
            </a:r>
            <a:r>
              <a:rPr lang="en-US" b="1" dirty="0" err="1">
                <a:solidFill>
                  <a:schemeClr val="tx1">
                    <a:lumMod val="75000"/>
                    <a:lumOff val="25000"/>
                  </a:schemeClr>
                </a:solidFill>
                <a:latin typeface="Tw Cen MT" panose="020B0602020104020603" pitchFamily="34" charset="0"/>
              </a:rPr>
              <a:t>luas</a:t>
            </a:r>
            <a:r>
              <a:rPr lang="en-US" b="1" dirty="0">
                <a:solidFill>
                  <a:schemeClr val="tx1">
                    <a:lumMod val="75000"/>
                    <a:lumOff val="25000"/>
                  </a:schemeClr>
                </a:solidFill>
                <a:latin typeface="Tw Cen MT" panose="020B0602020104020603" pitchFamily="34" charset="0"/>
              </a:rPr>
              <a:t> Kalimantan Timur</a:t>
            </a:r>
          </a:p>
        </p:txBody>
      </p:sp>
      <p:sp>
        <p:nvSpPr>
          <p:cNvPr id="66" name="TextBox 65">
            <a:extLst>
              <a:ext uri="{FF2B5EF4-FFF2-40B4-BE49-F238E27FC236}">
                <a16:creationId xmlns:a16="http://schemas.microsoft.com/office/drawing/2014/main" id="{D16C7084-8694-4110-BBCA-DE235B3C60BE}"/>
              </a:ext>
            </a:extLst>
          </p:cNvPr>
          <p:cNvSpPr txBox="1"/>
          <p:nvPr/>
        </p:nvSpPr>
        <p:spPr>
          <a:xfrm>
            <a:off x="6364736" y="2419047"/>
            <a:ext cx="715707" cy="261610"/>
          </a:xfrm>
          <a:prstGeom prst="rect">
            <a:avLst/>
          </a:prstGeom>
          <a:noFill/>
        </p:spPr>
        <p:txBody>
          <a:bodyPr wrap="square" rtlCol="0">
            <a:spAutoFit/>
          </a:bodyPr>
          <a:lstStyle/>
          <a:p>
            <a:pPr algn="ctr"/>
            <a:r>
              <a:rPr lang="en-US" sz="1100" b="1" dirty="0">
                <a:solidFill>
                  <a:schemeClr val="tx1">
                    <a:lumMod val="75000"/>
                    <a:lumOff val="25000"/>
                  </a:schemeClr>
                </a:solidFill>
                <a:latin typeface="Tw Cen MT" panose="020B0602020104020603" pitchFamily="34" charset="0"/>
              </a:rPr>
              <a:t>2</a:t>
            </a:r>
          </a:p>
        </p:txBody>
      </p:sp>
      <p:sp>
        <p:nvSpPr>
          <p:cNvPr id="68" name="TextBox 67">
            <a:extLst>
              <a:ext uri="{FF2B5EF4-FFF2-40B4-BE49-F238E27FC236}">
                <a16:creationId xmlns:a16="http://schemas.microsoft.com/office/drawing/2014/main" id="{316BF30E-E6D2-4125-BA2E-92A9E468D41B}"/>
              </a:ext>
            </a:extLst>
          </p:cNvPr>
          <p:cNvSpPr txBox="1"/>
          <p:nvPr/>
        </p:nvSpPr>
        <p:spPr>
          <a:xfrm>
            <a:off x="5423882" y="4403632"/>
            <a:ext cx="2552760" cy="1200329"/>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Luas Daerah Kota Balikpapan</a:t>
            </a:r>
          </a:p>
          <a:p>
            <a:pPr algn="ctr"/>
            <a:r>
              <a:rPr lang="en-US" b="1" dirty="0">
                <a:solidFill>
                  <a:schemeClr val="tx1">
                    <a:lumMod val="75000"/>
                    <a:lumOff val="25000"/>
                  </a:schemeClr>
                </a:solidFill>
                <a:latin typeface="Tw Cen MT" panose="020B0602020104020603" pitchFamily="34" charset="0"/>
              </a:rPr>
              <a:t>503,3 km / 0,4% </a:t>
            </a:r>
            <a:r>
              <a:rPr lang="en-US" b="1" dirty="0" err="1">
                <a:solidFill>
                  <a:schemeClr val="tx1">
                    <a:lumMod val="75000"/>
                    <a:lumOff val="25000"/>
                  </a:schemeClr>
                </a:solidFill>
                <a:latin typeface="Tw Cen MT" panose="020B0602020104020603" pitchFamily="34" charset="0"/>
              </a:rPr>
              <a:t>luas</a:t>
            </a:r>
            <a:r>
              <a:rPr lang="en-US" b="1" dirty="0">
                <a:solidFill>
                  <a:schemeClr val="tx1">
                    <a:lumMod val="75000"/>
                    <a:lumOff val="25000"/>
                  </a:schemeClr>
                </a:solidFill>
                <a:latin typeface="Tw Cen MT" panose="020B0602020104020603" pitchFamily="34" charset="0"/>
              </a:rPr>
              <a:t> Kalimantan Timur</a:t>
            </a:r>
          </a:p>
        </p:txBody>
      </p:sp>
      <p:sp>
        <p:nvSpPr>
          <p:cNvPr id="69" name="TextBox 68">
            <a:extLst>
              <a:ext uri="{FF2B5EF4-FFF2-40B4-BE49-F238E27FC236}">
                <a16:creationId xmlns:a16="http://schemas.microsoft.com/office/drawing/2014/main" id="{91FCC8D0-A319-4517-873A-45A36F29AE13}"/>
              </a:ext>
            </a:extLst>
          </p:cNvPr>
          <p:cNvSpPr txBox="1"/>
          <p:nvPr/>
        </p:nvSpPr>
        <p:spPr>
          <a:xfrm>
            <a:off x="6242872" y="4922742"/>
            <a:ext cx="715707" cy="261610"/>
          </a:xfrm>
          <a:prstGeom prst="rect">
            <a:avLst/>
          </a:prstGeom>
          <a:noFill/>
        </p:spPr>
        <p:txBody>
          <a:bodyPr wrap="square" rtlCol="0">
            <a:spAutoFit/>
          </a:bodyPr>
          <a:lstStyle/>
          <a:p>
            <a:pPr algn="ctr"/>
            <a:r>
              <a:rPr lang="en-US" sz="1100" b="1" dirty="0">
                <a:solidFill>
                  <a:schemeClr val="tx1">
                    <a:lumMod val="75000"/>
                    <a:lumOff val="25000"/>
                  </a:schemeClr>
                </a:solidFill>
                <a:latin typeface="Tw Cen MT" panose="020B0602020104020603" pitchFamily="34" charset="0"/>
              </a:rPr>
              <a:t>2</a:t>
            </a:r>
          </a:p>
        </p:txBody>
      </p:sp>
      <p:sp>
        <p:nvSpPr>
          <p:cNvPr id="22" name="TextBox 21">
            <a:extLst>
              <a:ext uri="{FF2B5EF4-FFF2-40B4-BE49-F238E27FC236}">
                <a16:creationId xmlns:a16="http://schemas.microsoft.com/office/drawing/2014/main" id="{09B8D288-F270-45C1-9CA7-80366A66B0FE}"/>
              </a:ext>
            </a:extLst>
          </p:cNvPr>
          <p:cNvSpPr txBox="1"/>
          <p:nvPr/>
        </p:nvSpPr>
        <p:spPr>
          <a:xfrm>
            <a:off x="3718083" y="4116996"/>
            <a:ext cx="1729556"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BALIKPAPAN</a:t>
            </a:r>
          </a:p>
        </p:txBody>
      </p:sp>
    </p:spTree>
    <p:extLst>
      <p:ext uri="{BB962C8B-B14F-4D97-AF65-F5344CB8AC3E}">
        <p14:creationId xmlns:p14="http://schemas.microsoft.com/office/powerpoint/2010/main" val="47600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2A59C4-7FAA-4A43-85DC-AA2BD66DD51D}"/>
              </a:ext>
            </a:extLst>
          </p:cNvPr>
          <p:cNvPicPr>
            <a:picLocks noChangeAspect="1"/>
          </p:cNvPicPr>
          <p:nvPr/>
        </p:nvPicPr>
        <p:blipFill>
          <a:blip r:embed="rId2"/>
          <a:stretch>
            <a:fillRect/>
          </a:stretch>
        </p:blipFill>
        <p:spPr>
          <a:xfrm>
            <a:off x="-33581" y="0"/>
            <a:ext cx="6858000" cy="6858000"/>
          </a:xfrm>
          <a:prstGeom prst="rect">
            <a:avLst/>
          </a:prstGeom>
        </p:spPr>
      </p:pic>
      <p:sp>
        <p:nvSpPr>
          <p:cNvPr id="24" name="Arrow: Pentagon 23">
            <a:extLst>
              <a:ext uri="{FF2B5EF4-FFF2-40B4-BE49-F238E27FC236}">
                <a16:creationId xmlns:a16="http://schemas.microsoft.com/office/drawing/2014/main" id="{F17F9088-F7D9-4D48-A247-88343FA8C469}"/>
              </a:ext>
            </a:extLst>
          </p:cNvPr>
          <p:cNvSpPr/>
          <p:nvPr/>
        </p:nvSpPr>
        <p:spPr>
          <a:xfrm>
            <a:off x="0" y="516683"/>
            <a:ext cx="294689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2517024"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2904739"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3299533"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58376" y="356519"/>
            <a:ext cx="294689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HIGHLIGHT</a:t>
            </a:r>
          </a:p>
        </p:txBody>
      </p:sp>
      <p:sp>
        <p:nvSpPr>
          <p:cNvPr id="30" name="Arrow: Chevron 29">
            <a:extLst>
              <a:ext uri="{FF2B5EF4-FFF2-40B4-BE49-F238E27FC236}">
                <a16:creationId xmlns:a16="http://schemas.microsoft.com/office/drawing/2014/main" id="{37F9BDE4-65DD-41C7-AA31-361F9781C096}"/>
              </a:ext>
            </a:extLst>
          </p:cNvPr>
          <p:cNvSpPr/>
          <p:nvPr/>
        </p:nvSpPr>
        <p:spPr>
          <a:xfrm>
            <a:off x="2458648" y="35651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2846363" y="35651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3258741" y="35651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81666AB-034D-40E0-86B8-F8763C8A15B9}"/>
              </a:ext>
            </a:extLst>
          </p:cNvPr>
          <p:cNvSpPr txBox="1">
            <a:spLocks/>
          </p:cNvSpPr>
          <p:nvPr/>
        </p:nvSpPr>
        <p:spPr>
          <a:xfrm>
            <a:off x="5555846" y="881541"/>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l"/>
            <a:r>
              <a:rPr lang="en-US" sz="3200" dirty="0">
                <a:ln>
                  <a:solidFill>
                    <a:schemeClr val="tx1">
                      <a:lumMod val="50000"/>
                      <a:lumOff val="50000"/>
                    </a:schemeClr>
                  </a:solidFill>
                </a:ln>
                <a:solidFill>
                  <a:schemeClr val="accent4">
                    <a:lumMod val="40000"/>
                    <a:lumOff val="60000"/>
                  </a:schemeClr>
                </a:solidFill>
              </a:rPr>
              <a:t>COMMAND CENTER</a:t>
            </a:r>
          </a:p>
          <a:p>
            <a:pPr algn="l"/>
            <a:r>
              <a:rPr lang="en-US" sz="3200" dirty="0">
                <a:ln>
                  <a:solidFill>
                    <a:schemeClr val="tx1">
                      <a:lumMod val="50000"/>
                      <a:lumOff val="50000"/>
                    </a:schemeClr>
                  </a:solidFill>
                </a:ln>
                <a:solidFill>
                  <a:srgbClr val="33CCCC"/>
                </a:solidFill>
              </a:rPr>
              <a:t>UP3 SAMARINDA</a:t>
            </a:r>
          </a:p>
        </p:txBody>
      </p:sp>
      <p:sp>
        <p:nvSpPr>
          <p:cNvPr id="2" name="Rectangle 1">
            <a:extLst>
              <a:ext uri="{FF2B5EF4-FFF2-40B4-BE49-F238E27FC236}">
                <a16:creationId xmlns:a16="http://schemas.microsoft.com/office/drawing/2014/main" id="{8FC8BFBA-5C5C-4651-8A6E-296C686341A8}"/>
              </a:ext>
            </a:extLst>
          </p:cNvPr>
          <p:cNvSpPr/>
          <p:nvPr/>
        </p:nvSpPr>
        <p:spPr>
          <a:xfrm>
            <a:off x="5651909" y="1991634"/>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PETUGAS GANGGUAN	:  24 PETUGAS ( 8 REGU/SHIFT ) </a:t>
            </a:r>
          </a:p>
        </p:txBody>
      </p:sp>
      <p:sp>
        <p:nvSpPr>
          <p:cNvPr id="29" name="Rectangle 28">
            <a:extLst>
              <a:ext uri="{FF2B5EF4-FFF2-40B4-BE49-F238E27FC236}">
                <a16:creationId xmlns:a16="http://schemas.microsoft.com/office/drawing/2014/main" id="{FF04666A-541E-4E7E-8C25-67B8F1690846}"/>
              </a:ext>
            </a:extLst>
          </p:cNvPr>
          <p:cNvSpPr/>
          <p:nvPr/>
        </p:nvSpPr>
        <p:spPr>
          <a:xfrm>
            <a:off x="5651909" y="2555898"/>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PETUGAS PRC		:  16 PETUGAS ( 8 REGU/SHIFT )</a:t>
            </a:r>
          </a:p>
        </p:txBody>
      </p:sp>
      <p:sp>
        <p:nvSpPr>
          <p:cNvPr id="33" name="Rectangle 32">
            <a:extLst>
              <a:ext uri="{FF2B5EF4-FFF2-40B4-BE49-F238E27FC236}">
                <a16:creationId xmlns:a16="http://schemas.microsoft.com/office/drawing/2014/main" id="{66B94FB7-6358-45F7-9EEE-2DC14B918EEE}"/>
              </a:ext>
            </a:extLst>
          </p:cNvPr>
          <p:cNvSpPr/>
          <p:nvPr/>
        </p:nvSpPr>
        <p:spPr>
          <a:xfrm>
            <a:off x="5651909" y="3119125"/>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OPERATOR APKT	:  4 OPERATOR/SHIFT</a:t>
            </a:r>
          </a:p>
        </p:txBody>
      </p:sp>
      <p:sp>
        <p:nvSpPr>
          <p:cNvPr id="34" name="Rectangle 33">
            <a:extLst>
              <a:ext uri="{FF2B5EF4-FFF2-40B4-BE49-F238E27FC236}">
                <a16:creationId xmlns:a16="http://schemas.microsoft.com/office/drawing/2014/main" id="{0C89073B-BB74-45F3-BA74-1989085337D7}"/>
              </a:ext>
            </a:extLst>
          </p:cNvPr>
          <p:cNvSpPr/>
          <p:nvPr/>
        </p:nvSpPr>
        <p:spPr>
          <a:xfrm>
            <a:off x="5651909" y="3683389"/>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KENDARAAN		:  8 MOBIL &amp; 4 MOTOR</a:t>
            </a:r>
          </a:p>
        </p:txBody>
      </p:sp>
      <p:sp>
        <p:nvSpPr>
          <p:cNvPr id="35" name="Rectangle 34">
            <a:extLst>
              <a:ext uri="{FF2B5EF4-FFF2-40B4-BE49-F238E27FC236}">
                <a16:creationId xmlns:a16="http://schemas.microsoft.com/office/drawing/2014/main" id="{F4796D25-66C8-44CF-9620-3FE40BC81A61}"/>
              </a:ext>
            </a:extLst>
          </p:cNvPr>
          <p:cNvSpPr/>
          <p:nvPr/>
        </p:nvSpPr>
        <p:spPr>
          <a:xfrm>
            <a:off x="5651909" y="4247653"/>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USER APKT MOBILE	:  8 USER</a:t>
            </a:r>
          </a:p>
        </p:txBody>
      </p:sp>
      <p:sp>
        <p:nvSpPr>
          <p:cNvPr id="36" name="Rectangle 35">
            <a:extLst>
              <a:ext uri="{FF2B5EF4-FFF2-40B4-BE49-F238E27FC236}">
                <a16:creationId xmlns:a16="http://schemas.microsoft.com/office/drawing/2014/main" id="{D8FCCAEA-21FB-4066-9FB1-FA27A54AB7C9}"/>
              </a:ext>
            </a:extLst>
          </p:cNvPr>
          <p:cNvSpPr/>
          <p:nvPr/>
        </p:nvSpPr>
        <p:spPr>
          <a:xfrm>
            <a:off x="5651909" y="4811917"/>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GPS TRACKER		:  8 UNIT</a:t>
            </a:r>
          </a:p>
        </p:txBody>
      </p:sp>
      <p:sp>
        <p:nvSpPr>
          <p:cNvPr id="38" name="Rectangle 37">
            <a:extLst>
              <a:ext uri="{FF2B5EF4-FFF2-40B4-BE49-F238E27FC236}">
                <a16:creationId xmlns:a16="http://schemas.microsoft.com/office/drawing/2014/main" id="{A6C253A7-6D35-4152-8D57-574BF30DB385}"/>
              </a:ext>
            </a:extLst>
          </p:cNvPr>
          <p:cNvSpPr/>
          <p:nvPr/>
        </p:nvSpPr>
        <p:spPr>
          <a:xfrm>
            <a:off x="5651909" y="5375144"/>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PELANGGAN		:  331.467 PELANGGAN</a:t>
            </a:r>
          </a:p>
        </p:txBody>
      </p:sp>
      <p:pic>
        <p:nvPicPr>
          <p:cNvPr id="40" name="Picture 39">
            <a:extLst>
              <a:ext uri="{FF2B5EF4-FFF2-40B4-BE49-F238E27FC236}">
                <a16:creationId xmlns:a16="http://schemas.microsoft.com/office/drawing/2014/main" id="{ECC9297D-23A0-492D-8CAB-61C79FD0D469}"/>
              </a:ext>
            </a:extLst>
          </p:cNvPr>
          <p:cNvPicPr>
            <a:picLocks noChangeAspect="1"/>
          </p:cNvPicPr>
          <p:nvPr/>
        </p:nvPicPr>
        <p:blipFill>
          <a:blip r:embed="rId5"/>
          <a:stretch>
            <a:fillRect/>
          </a:stretch>
        </p:blipFill>
        <p:spPr>
          <a:xfrm>
            <a:off x="-956523" y="1065660"/>
            <a:ext cx="5999113" cy="4751358"/>
          </a:xfrm>
          <a:prstGeom prst="rect">
            <a:avLst/>
          </a:prstGeom>
        </p:spPr>
      </p:pic>
      <p:sp>
        <p:nvSpPr>
          <p:cNvPr id="39" name="Rectangle 38">
            <a:extLst>
              <a:ext uri="{FF2B5EF4-FFF2-40B4-BE49-F238E27FC236}">
                <a16:creationId xmlns:a16="http://schemas.microsoft.com/office/drawing/2014/main" id="{50777B5B-6CA7-48DD-BC14-64BECA4CD8F1}"/>
              </a:ext>
            </a:extLst>
          </p:cNvPr>
          <p:cNvSpPr/>
          <p:nvPr/>
        </p:nvSpPr>
        <p:spPr>
          <a:xfrm>
            <a:off x="6325400" y="5955092"/>
            <a:ext cx="5332210" cy="7260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MERUPAKAN 67% DARI TOTAL PELANGGAN</a:t>
            </a:r>
          </a:p>
          <a:p>
            <a:pPr algn="ctr"/>
            <a:r>
              <a:rPr lang="en-US" b="1" dirty="0">
                <a:solidFill>
                  <a:schemeClr val="tx1">
                    <a:lumMod val="65000"/>
                    <a:lumOff val="35000"/>
                  </a:schemeClr>
                </a:solidFill>
              </a:rPr>
              <a:t>UP3 SAMARINDA</a:t>
            </a:r>
          </a:p>
        </p:txBody>
      </p:sp>
      <p:pic>
        <p:nvPicPr>
          <p:cNvPr id="46" name="Picture 45">
            <a:extLst>
              <a:ext uri="{FF2B5EF4-FFF2-40B4-BE49-F238E27FC236}">
                <a16:creationId xmlns:a16="http://schemas.microsoft.com/office/drawing/2014/main" id="{5EA3FE24-EE0A-419B-989B-77EE4B4EEB60}"/>
              </a:ext>
            </a:extLst>
          </p:cNvPr>
          <p:cNvPicPr>
            <a:picLocks noChangeAspect="1"/>
          </p:cNvPicPr>
          <p:nvPr/>
        </p:nvPicPr>
        <p:blipFill rotWithShape="1">
          <a:blip r:embed="rId6"/>
          <a:srcRect l="34770" t="33864" r="21384" b="21367"/>
          <a:stretch/>
        </p:blipFill>
        <p:spPr>
          <a:xfrm>
            <a:off x="5432774" y="1991634"/>
            <a:ext cx="453231" cy="494807"/>
          </a:xfrm>
          <a:prstGeom prst="rect">
            <a:avLst/>
          </a:prstGeom>
        </p:spPr>
      </p:pic>
      <p:pic>
        <p:nvPicPr>
          <p:cNvPr id="47" name="Picture 46">
            <a:extLst>
              <a:ext uri="{FF2B5EF4-FFF2-40B4-BE49-F238E27FC236}">
                <a16:creationId xmlns:a16="http://schemas.microsoft.com/office/drawing/2014/main" id="{1979B13C-8CD0-4827-93E5-DF02AFE9367F}"/>
              </a:ext>
            </a:extLst>
          </p:cNvPr>
          <p:cNvPicPr>
            <a:picLocks noChangeAspect="1"/>
          </p:cNvPicPr>
          <p:nvPr/>
        </p:nvPicPr>
        <p:blipFill>
          <a:blip r:embed="rId7"/>
          <a:stretch>
            <a:fillRect/>
          </a:stretch>
        </p:blipFill>
        <p:spPr>
          <a:xfrm>
            <a:off x="5029894" y="4059012"/>
            <a:ext cx="1338886" cy="886665"/>
          </a:xfrm>
          <a:prstGeom prst="rect">
            <a:avLst/>
          </a:prstGeom>
        </p:spPr>
      </p:pic>
      <p:pic>
        <p:nvPicPr>
          <p:cNvPr id="48" name="Picture 47">
            <a:extLst>
              <a:ext uri="{FF2B5EF4-FFF2-40B4-BE49-F238E27FC236}">
                <a16:creationId xmlns:a16="http://schemas.microsoft.com/office/drawing/2014/main" id="{C7DDC217-0837-433D-B51C-73620A1C2F7B}"/>
              </a:ext>
            </a:extLst>
          </p:cNvPr>
          <p:cNvPicPr>
            <a:picLocks noChangeAspect="1"/>
          </p:cNvPicPr>
          <p:nvPr/>
        </p:nvPicPr>
        <p:blipFill>
          <a:blip r:embed="rId8"/>
          <a:stretch>
            <a:fillRect/>
          </a:stretch>
        </p:blipFill>
        <p:spPr>
          <a:xfrm>
            <a:off x="5221893" y="4754051"/>
            <a:ext cx="954888" cy="636592"/>
          </a:xfrm>
          <a:prstGeom prst="rect">
            <a:avLst/>
          </a:prstGeom>
        </p:spPr>
      </p:pic>
      <p:pic>
        <p:nvPicPr>
          <p:cNvPr id="49" name="Picture 48">
            <a:extLst>
              <a:ext uri="{FF2B5EF4-FFF2-40B4-BE49-F238E27FC236}">
                <a16:creationId xmlns:a16="http://schemas.microsoft.com/office/drawing/2014/main" id="{0849E881-8CEE-471A-8BC9-B00E59335BE8}"/>
              </a:ext>
            </a:extLst>
          </p:cNvPr>
          <p:cNvPicPr>
            <a:picLocks noChangeAspect="1"/>
          </p:cNvPicPr>
          <p:nvPr/>
        </p:nvPicPr>
        <p:blipFill rotWithShape="1">
          <a:blip r:embed="rId9"/>
          <a:srcRect l="34455" t="21396" r="26889" b="47845"/>
          <a:stretch/>
        </p:blipFill>
        <p:spPr>
          <a:xfrm>
            <a:off x="5436932" y="2547266"/>
            <a:ext cx="641967" cy="510797"/>
          </a:xfrm>
          <a:prstGeom prst="rect">
            <a:avLst/>
          </a:prstGeom>
        </p:spPr>
      </p:pic>
      <p:pic>
        <p:nvPicPr>
          <p:cNvPr id="50" name="Picture 49">
            <a:extLst>
              <a:ext uri="{FF2B5EF4-FFF2-40B4-BE49-F238E27FC236}">
                <a16:creationId xmlns:a16="http://schemas.microsoft.com/office/drawing/2014/main" id="{67E961CB-09BD-47CF-BB2D-5F9F36682959}"/>
              </a:ext>
            </a:extLst>
          </p:cNvPr>
          <p:cNvPicPr>
            <a:picLocks noChangeAspect="1"/>
          </p:cNvPicPr>
          <p:nvPr/>
        </p:nvPicPr>
        <p:blipFill rotWithShape="1">
          <a:blip r:embed="rId6"/>
          <a:srcRect l="34770" t="33864" r="21384" b="21367"/>
          <a:stretch/>
        </p:blipFill>
        <p:spPr>
          <a:xfrm>
            <a:off x="5338117" y="2581952"/>
            <a:ext cx="453231" cy="494807"/>
          </a:xfrm>
          <a:prstGeom prst="rect">
            <a:avLst/>
          </a:prstGeom>
        </p:spPr>
      </p:pic>
      <p:pic>
        <p:nvPicPr>
          <p:cNvPr id="54" name="Picture 53">
            <a:extLst>
              <a:ext uri="{FF2B5EF4-FFF2-40B4-BE49-F238E27FC236}">
                <a16:creationId xmlns:a16="http://schemas.microsoft.com/office/drawing/2014/main" id="{0830CACD-BE77-447D-9A78-559084557091}"/>
              </a:ext>
            </a:extLst>
          </p:cNvPr>
          <p:cNvPicPr>
            <a:picLocks noChangeAspect="1"/>
          </p:cNvPicPr>
          <p:nvPr/>
        </p:nvPicPr>
        <p:blipFill>
          <a:blip r:embed="rId10"/>
          <a:stretch>
            <a:fillRect/>
          </a:stretch>
        </p:blipFill>
        <p:spPr>
          <a:xfrm>
            <a:off x="5260729" y="2959259"/>
            <a:ext cx="725433" cy="725433"/>
          </a:xfrm>
          <a:prstGeom prst="rect">
            <a:avLst/>
          </a:prstGeom>
        </p:spPr>
      </p:pic>
      <p:pic>
        <p:nvPicPr>
          <p:cNvPr id="55" name="Picture 54">
            <a:extLst>
              <a:ext uri="{FF2B5EF4-FFF2-40B4-BE49-F238E27FC236}">
                <a16:creationId xmlns:a16="http://schemas.microsoft.com/office/drawing/2014/main" id="{8C021D98-37B1-4861-9588-D0CBE58EFB97}"/>
              </a:ext>
            </a:extLst>
          </p:cNvPr>
          <p:cNvPicPr>
            <a:picLocks noChangeAspect="1"/>
          </p:cNvPicPr>
          <p:nvPr/>
        </p:nvPicPr>
        <p:blipFill>
          <a:blip r:embed="rId11"/>
          <a:stretch>
            <a:fillRect/>
          </a:stretch>
        </p:blipFill>
        <p:spPr>
          <a:xfrm>
            <a:off x="5142362" y="5288127"/>
            <a:ext cx="1019094" cy="679396"/>
          </a:xfrm>
          <a:prstGeom prst="rect">
            <a:avLst/>
          </a:prstGeom>
        </p:spPr>
      </p:pic>
      <p:pic>
        <p:nvPicPr>
          <p:cNvPr id="56" name="Picture 55">
            <a:extLst>
              <a:ext uri="{FF2B5EF4-FFF2-40B4-BE49-F238E27FC236}">
                <a16:creationId xmlns:a16="http://schemas.microsoft.com/office/drawing/2014/main" id="{9CA4ED63-FE27-4F43-9BF6-8DDE072BEC14}"/>
              </a:ext>
            </a:extLst>
          </p:cNvPr>
          <p:cNvPicPr>
            <a:picLocks noChangeAspect="1"/>
          </p:cNvPicPr>
          <p:nvPr/>
        </p:nvPicPr>
        <p:blipFill>
          <a:blip r:embed="rId12"/>
          <a:stretch>
            <a:fillRect/>
          </a:stretch>
        </p:blipFill>
        <p:spPr>
          <a:xfrm>
            <a:off x="5205914" y="3488436"/>
            <a:ext cx="943477" cy="943477"/>
          </a:xfrm>
          <a:prstGeom prst="rect">
            <a:avLst/>
          </a:prstGeom>
        </p:spPr>
      </p:pic>
      <p:sp>
        <p:nvSpPr>
          <p:cNvPr id="57" name="Arrow: Bent-Up 56">
            <a:extLst>
              <a:ext uri="{FF2B5EF4-FFF2-40B4-BE49-F238E27FC236}">
                <a16:creationId xmlns:a16="http://schemas.microsoft.com/office/drawing/2014/main" id="{3F11504A-194B-4301-B79E-CEA43CA80D8A}"/>
              </a:ext>
            </a:extLst>
          </p:cNvPr>
          <p:cNvSpPr/>
          <p:nvPr/>
        </p:nvSpPr>
        <p:spPr>
          <a:xfrm rot="5400000">
            <a:off x="5810491" y="5938371"/>
            <a:ext cx="444957" cy="429767"/>
          </a:xfrm>
          <a:prstGeom prst="bentUpArrow">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A763EA-46A9-4AC4-99CD-CC6C4EBFA758}"/>
              </a:ext>
            </a:extLst>
          </p:cNvPr>
          <p:cNvPicPr>
            <a:picLocks noChangeAspect="1"/>
          </p:cNvPicPr>
          <p:nvPr/>
        </p:nvPicPr>
        <p:blipFill>
          <a:blip r:embed="rId13"/>
          <a:stretch>
            <a:fillRect/>
          </a:stretch>
        </p:blipFill>
        <p:spPr>
          <a:xfrm>
            <a:off x="-368168" y="1021283"/>
            <a:ext cx="4769479" cy="4769479"/>
          </a:xfrm>
          <a:prstGeom prst="rect">
            <a:avLst/>
          </a:prstGeom>
        </p:spPr>
      </p:pic>
      <p:pic>
        <p:nvPicPr>
          <p:cNvPr id="41" name="Picture 40">
            <a:extLst>
              <a:ext uri="{FF2B5EF4-FFF2-40B4-BE49-F238E27FC236}">
                <a16:creationId xmlns:a16="http://schemas.microsoft.com/office/drawing/2014/main" id="{7DCA880B-6770-4B18-94E3-D12A576EE642}"/>
              </a:ext>
            </a:extLst>
          </p:cNvPr>
          <p:cNvPicPr>
            <a:picLocks noChangeAspect="1"/>
          </p:cNvPicPr>
          <p:nvPr/>
        </p:nvPicPr>
        <p:blipFill rotWithShape="1">
          <a:blip r:embed="rId14"/>
          <a:srcRect l="44099" t="22820" r="39088" b="54737"/>
          <a:stretch/>
        </p:blipFill>
        <p:spPr>
          <a:xfrm>
            <a:off x="1695186" y="2791592"/>
            <a:ext cx="310158" cy="276003"/>
          </a:xfrm>
          <a:prstGeom prst="rect">
            <a:avLst/>
          </a:prstGeom>
        </p:spPr>
      </p:pic>
      <p:pic>
        <p:nvPicPr>
          <p:cNvPr id="42" name="Picture 41">
            <a:extLst>
              <a:ext uri="{FF2B5EF4-FFF2-40B4-BE49-F238E27FC236}">
                <a16:creationId xmlns:a16="http://schemas.microsoft.com/office/drawing/2014/main" id="{4C0DA5F4-619C-474C-A335-7C6D6157F437}"/>
              </a:ext>
            </a:extLst>
          </p:cNvPr>
          <p:cNvPicPr>
            <a:picLocks noChangeAspect="1"/>
          </p:cNvPicPr>
          <p:nvPr/>
        </p:nvPicPr>
        <p:blipFill rotWithShape="1">
          <a:blip r:embed="rId14"/>
          <a:srcRect l="44099" t="22820" r="39088" b="54737"/>
          <a:stretch/>
        </p:blipFill>
        <p:spPr>
          <a:xfrm>
            <a:off x="1753562" y="3140524"/>
            <a:ext cx="310158" cy="276003"/>
          </a:xfrm>
          <a:prstGeom prst="rect">
            <a:avLst/>
          </a:prstGeom>
        </p:spPr>
      </p:pic>
      <p:pic>
        <p:nvPicPr>
          <p:cNvPr id="43" name="Picture 42">
            <a:extLst>
              <a:ext uri="{FF2B5EF4-FFF2-40B4-BE49-F238E27FC236}">
                <a16:creationId xmlns:a16="http://schemas.microsoft.com/office/drawing/2014/main" id="{EE8F8866-1CD5-4C6A-803F-B1CBAA1EFB2B}"/>
              </a:ext>
            </a:extLst>
          </p:cNvPr>
          <p:cNvPicPr>
            <a:picLocks noChangeAspect="1"/>
          </p:cNvPicPr>
          <p:nvPr/>
        </p:nvPicPr>
        <p:blipFill rotWithShape="1">
          <a:blip r:embed="rId14"/>
          <a:srcRect l="44099" t="22820" r="39088" b="54737"/>
          <a:stretch/>
        </p:blipFill>
        <p:spPr>
          <a:xfrm>
            <a:off x="2219548" y="3292924"/>
            <a:ext cx="310158" cy="276003"/>
          </a:xfrm>
          <a:prstGeom prst="rect">
            <a:avLst/>
          </a:prstGeom>
        </p:spPr>
      </p:pic>
      <p:pic>
        <p:nvPicPr>
          <p:cNvPr id="51" name="Picture 50">
            <a:extLst>
              <a:ext uri="{FF2B5EF4-FFF2-40B4-BE49-F238E27FC236}">
                <a16:creationId xmlns:a16="http://schemas.microsoft.com/office/drawing/2014/main" id="{3EB49553-FC0E-4F5C-B7C2-E5E8E7E922D4}"/>
              </a:ext>
            </a:extLst>
          </p:cNvPr>
          <p:cNvPicPr>
            <a:picLocks noChangeAspect="1"/>
          </p:cNvPicPr>
          <p:nvPr/>
        </p:nvPicPr>
        <p:blipFill rotWithShape="1">
          <a:blip r:embed="rId14"/>
          <a:srcRect l="44099" t="22820" r="39088" b="54737"/>
          <a:stretch/>
        </p:blipFill>
        <p:spPr>
          <a:xfrm>
            <a:off x="1666889" y="3460852"/>
            <a:ext cx="310158" cy="276003"/>
          </a:xfrm>
          <a:prstGeom prst="rect">
            <a:avLst/>
          </a:prstGeom>
        </p:spPr>
      </p:pic>
    </p:spTree>
    <p:extLst>
      <p:ext uri="{BB962C8B-B14F-4D97-AF65-F5344CB8AC3E}">
        <p14:creationId xmlns:p14="http://schemas.microsoft.com/office/powerpoint/2010/main" val="13609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C8145838-9376-4BC8-A978-DB6FD7D2414E}"/>
              </a:ext>
            </a:extLst>
          </p:cNvPr>
          <p:cNvPicPr>
            <a:picLocks noChangeAspect="1"/>
          </p:cNvPicPr>
          <p:nvPr/>
        </p:nvPicPr>
        <p:blipFill>
          <a:blip r:embed="rId3"/>
          <a:stretch>
            <a:fillRect/>
          </a:stretch>
        </p:blipFill>
        <p:spPr>
          <a:xfrm>
            <a:off x="-33581" y="0"/>
            <a:ext cx="6858000" cy="6858000"/>
          </a:xfrm>
          <a:prstGeom prst="rect">
            <a:avLst/>
          </a:prstGeom>
        </p:spPr>
      </p:pic>
      <p:sp>
        <p:nvSpPr>
          <p:cNvPr id="24" name="Arrow: Pentagon 23">
            <a:extLst>
              <a:ext uri="{FF2B5EF4-FFF2-40B4-BE49-F238E27FC236}">
                <a16:creationId xmlns:a16="http://schemas.microsoft.com/office/drawing/2014/main" id="{F17F9088-F7D9-4D48-A247-88343FA8C469}"/>
              </a:ext>
            </a:extLst>
          </p:cNvPr>
          <p:cNvSpPr/>
          <p:nvPr/>
        </p:nvSpPr>
        <p:spPr>
          <a:xfrm>
            <a:off x="0" y="516683"/>
            <a:ext cx="294689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2517024"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2904739"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3299533" y="51668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58376" y="356519"/>
            <a:ext cx="294689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HIGHLIGHT</a:t>
            </a:r>
          </a:p>
        </p:txBody>
      </p:sp>
      <p:sp>
        <p:nvSpPr>
          <p:cNvPr id="30" name="Arrow: Chevron 29">
            <a:extLst>
              <a:ext uri="{FF2B5EF4-FFF2-40B4-BE49-F238E27FC236}">
                <a16:creationId xmlns:a16="http://schemas.microsoft.com/office/drawing/2014/main" id="{37F9BDE4-65DD-41C7-AA31-361F9781C096}"/>
              </a:ext>
            </a:extLst>
          </p:cNvPr>
          <p:cNvSpPr/>
          <p:nvPr/>
        </p:nvSpPr>
        <p:spPr>
          <a:xfrm>
            <a:off x="2458648" y="35651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2846363" y="35651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3258741" y="35651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4"/>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81666AB-034D-40E0-86B8-F8763C8A15B9}"/>
              </a:ext>
            </a:extLst>
          </p:cNvPr>
          <p:cNvSpPr txBox="1">
            <a:spLocks/>
          </p:cNvSpPr>
          <p:nvPr/>
        </p:nvSpPr>
        <p:spPr>
          <a:xfrm>
            <a:off x="5555846" y="881541"/>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l"/>
            <a:r>
              <a:rPr lang="en-US" sz="3200" dirty="0">
                <a:ln>
                  <a:solidFill>
                    <a:schemeClr val="tx1">
                      <a:lumMod val="50000"/>
                      <a:lumOff val="50000"/>
                    </a:schemeClr>
                  </a:solidFill>
                </a:ln>
                <a:solidFill>
                  <a:schemeClr val="accent4">
                    <a:lumMod val="40000"/>
                    <a:lumOff val="60000"/>
                  </a:schemeClr>
                </a:solidFill>
              </a:rPr>
              <a:t>COMMAND CENTER</a:t>
            </a:r>
          </a:p>
          <a:p>
            <a:pPr algn="l"/>
            <a:r>
              <a:rPr lang="en-US" sz="3200" dirty="0">
                <a:ln>
                  <a:solidFill>
                    <a:schemeClr val="tx1">
                      <a:lumMod val="50000"/>
                      <a:lumOff val="50000"/>
                    </a:schemeClr>
                  </a:solidFill>
                </a:ln>
                <a:solidFill>
                  <a:srgbClr val="33CCCC"/>
                </a:solidFill>
              </a:rPr>
              <a:t>UP3 BALIKPAPAN</a:t>
            </a:r>
          </a:p>
        </p:txBody>
      </p:sp>
      <p:sp>
        <p:nvSpPr>
          <p:cNvPr id="2" name="Rectangle 1">
            <a:extLst>
              <a:ext uri="{FF2B5EF4-FFF2-40B4-BE49-F238E27FC236}">
                <a16:creationId xmlns:a16="http://schemas.microsoft.com/office/drawing/2014/main" id="{8FC8BFBA-5C5C-4651-8A6E-296C686341A8}"/>
              </a:ext>
            </a:extLst>
          </p:cNvPr>
          <p:cNvSpPr/>
          <p:nvPr/>
        </p:nvSpPr>
        <p:spPr>
          <a:xfrm>
            <a:off x="5651909" y="1991634"/>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PETUGAS GANGGUAN	:  24 PETUGAS ( 4 REGU/SHIFT ) </a:t>
            </a:r>
          </a:p>
        </p:txBody>
      </p:sp>
      <p:sp>
        <p:nvSpPr>
          <p:cNvPr id="29" name="Rectangle 28">
            <a:extLst>
              <a:ext uri="{FF2B5EF4-FFF2-40B4-BE49-F238E27FC236}">
                <a16:creationId xmlns:a16="http://schemas.microsoft.com/office/drawing/2014/main" id="{FF04666A-541E-4E7E-8C25-67B8F1690846}"/>
              </a:ext>
            </a:extLst>
          </p:cNvPr>
          <p:cNvSpPr/>
          <p:nvPr/>
        </p:nvSpPr>
        <p:spPr>
          <a:xfrm>
            <a:off x="5651909" y="2555898"/>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PETUGAS PRC		:  12 PETUGAS ( 2 REGU/SHIFT )</a:t>
            </a:r>
          </a:p>
        </p:txBody>
      </p:sp>
      <p:sp>
        <p:nvSpPr>
          <p:cNvPr id="33" name="Rectangle 32">
            <a:extLst>
              <a:ext uri="{FF2B5EF4-FFF2-40B4-BE49-F238E27FC236}">
                <a16:creationId xmlns:a16="http://schemas.microsoft.com/office/drawing/2014/main" id="{66B94FB7-6358-45F7-9EEE-2DC14B918EEE}"/>
              </a:ext>
            </a:extLst>
          </p:cNvPr>
          <p:cNvSpPr/>
          <p:nvPr/>
        </p:nvSpPr>
        <p:spPr>
          <a:xfrm>
            <a:off x="5651909" y="3119125"/>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OPERATOR APKT	:  8 OPERATOR</a:t>
            </a:r>
          </a:p>
        </p:txBody>
      </p:sp>
      <p:sp>
        <p:nvSpPr>
          <p:cNvPr id="34" name="Rectangle 33">
            <a:extLst>
              <a:ext uri="{FF2B5EF4-FFF2-40B4-BE49-F238E27FC236}">
                <a16:creationId xmlns:a16="http://schemas.microsoft.com/office/drawing/2014/main" id="{0C89073B-BB74-45F3-BA74-1989085337D7}"/>
              </a:ext>
            </a:extLst>
          </p:cNvPr>
          <p:cNvSpPr/>
          <p:nvPr/>
        </p:nvSpPr>
        <p:spPr>
          <a:xfrm>
            <a:off x="5651909" y="3683389"/>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KENDARAAN		:  4 MOBIL &amp; 2 MOTOR</a:t>
            </a:r>
          </a:p>
        </p:txBody>
      </p:sp>
      <p:sp>
        <p:nvSpPr>
          <p:cNvPr id="35" name="Rectangle 34">
            <a:extLst>
              <a:ext uri="{FF2B5EF4-FFF2-40B4-BE49-F238E27FC236}">
                <a16:creationId xmlns:a16="http://schemas.microsoft.com/office/drawing/2014/main" id="{F4796D25-66C8-44CF-9620-3FE40BC81A61}"/>
              </a:ext>
            </a:extLst>
          </p:cNvPr>
          <p:cNvSpPr/>
          <p:nvPr/>
        </p:nvSpPr>
        <p:spPr>
          <a:xfrm>
            <a:off x="5651909" y="4247653"/>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USER APKT MOBILE	:  2 USER</a:t>
            </a:r>
          </a:p>
        </p:txBody>
      </p:sp>
      <p:sp>
        <p:nvSpPr>
          <p:cNvPr id="36" name="Rectangle 35">
            <a:extLst>
              <a:ext uri="{FF2B5EF4-FFF2-40B4-BE49-F238E27FC236}">
                <a16:creationId xmlns:a16="http://schemas.microsoft.com/office/drawing/2014/main" id="{D8FCCAEA-21FB-4066-9FB1-FA27A54AB7C9}"/>
              </a:ext>
            </a:extLst>
          </p:cNvPr>
          <p:cNvSpPr/>
          <p:nvPr/>
        </p:nvSpPr>
        <p:spPr>
          <a:xfrm>
            <a:off x="5651909" y="4811917"/>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GPS TRACKER		:  4 UNIT</a:t>
            </a:r>
          </a:p>
        </p:txBody>
      </p:sp>
      <p:sp>
        <p:nvSpPr>
          <p:cNvPr id="38" name="Rectangle 37">
            <a:extLst>
              <a:ext uri="{FF2B5EF4-FFF2-40B4-BE49-F238E27FC236}">
                <a16:creationId xmlns:a16="http://schemas.microsoft.com/office/drawing/2014/main" id="{A6C253A7-6D35-4152-8D57-574BF30DB385}"/>
              </a:ext>
            </a:extLst>
          </p:cNvPr>
          <p:cNvSpPr/>
          <p:nvPr/>
        </p:nvSpPr>
        <p:spPr>
          <a:xfrm>
            <a:off x="5651909" y="5375144"/>
            <a:ext cx="6050096" cy="520861"/>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PELANGGAN		:  232.689 PELANGGAN</a:t>
            </a:r>
          </a:p>
        </p:txBody>
      </p:sp>
      <p:sp>
        <p:nvSpPr>
          <p:cNvPr id="39" name="Rectangle 38">
            <a:extLst>
              <a:ext uri="{FF2B5EF4-FFF2-40B4-BE49-F238E27FC236}">
                <a16:creationId xmlns:a16="http://schemas.microsoft.com/office/drawing/2014/main" id="{31219909-7181-4531-A513-060A625A47EA}"/>
              </a:ext>
            </a:extLst>
          </p:cNvPr>
          <p:cNvSpPr/>
          <p:nvPr/>
        </p:nvSpPr>
        <p:spPr>
          <a:xfrm>
            <a:off x="6285053" y="5938371"/>
            <a:ext cx="5332210" cy="7260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MERUPAKAN 60% DARI TOTAL PELANGGAN</a:t>
            </a:r>
          </a:p>
          <a:p>
            <a:pPr algn="ctr"/>
            <a:r>
              <a:rPr lang="en-US" b="1" dirty="0">
                <a:solidFill>
                  <a:schemeClr val="tx1">
                    <a:lumMod val="65000"/>
                    <a:lumOff val="35000"/>
                  </a:schemeClr>
                </a:solidFill>
              </a:rPr>
              <a:t>UP3 BALIKPAPAN</a:t>
            </a:r>
          </a:p>
        </p:txBody>
      </p:sp>
      <p:pic>
        <p:nvPicPr>
          <p:cNvPr id="46" name="Picture 45">
            <a:extLst>
              <a:ext uri="{FF2B5EF4-FFF2-40B4-BE49-F238E27FC236}">
                <a16:creationId xmlns:a16="http://schemas.microsoft.com/office/drawing/2014/main" id="{2DC28B99-A136-4CE5-96CF-C4008F625C23}"/>
              </a:ext>
            </a:extLst>
          </p:cNvPr>
          <p:cNvPicPr>
            <a:picLocks noChangeAspect="1"/>
          </p:cNvPicPr>
          <p:nvPr/>
        </p:nvPicPr>
        <p:blipFill rotWithShape="1">
          <a:blip r:embed="rId6"/>
          <a:srcRect l="22400" t="15545" r="12096" b="18288"/>
          <a:stretch/>
        </p:blipFill>
        <p:spPr>
          <a:xfrm>
            <a:off x="932688" y="1991634"/>
            <a:ext cx="4229226" cy="3383510"/>
          </a:xfrm>
          <a:prstGeom prst="rect">
            <a:avLst/>
          </a:prstGeom>
        </p:spPr>
      </p:pic>
      <p:sp>
        <p:nvSpPr>
          <p:cNvPr id="3" name="Arrow: Bent-Up 2">
            <a:extLst>
              <a:ext uri="{FF2B5EF4-FFF2-40B4-BE49-F238E27FC236}">
                <a16:creationId xmlns:a16="http://schemas.microsoft.com/office/drawing/2014/main" id="{9CD4D5D6-5716-41AB-AA0D-A2F712015446}"/>
              </a:ext>
            </a:extLst>
          </p:cNvPr>
          <p:cNvSpPr/>
          <p:nvPr/>
        </p:nvSpPr>
        <p:spPr>
          <a:xfrm rot="5400000">
            <a:off x="5810491" y="5938371"/>
            <a:ext cx="444957" cy="429767"/>
          </a:xfrm>
          <a:prstGeom prst="bentUpArrow">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AA33FF-8BC3-40DD-8FBD-F1DC8CF5A5A0}"/>
              </a:ext>
            </a:extLst>
          </p:cNvPr>
          <p:cNvPicPr>
            <a:picLocks noChangeAspect="1"/>
          </p:cNvPicPr>
          <p:nvPr/>
        </p:nvPicPr>
        <p:blipFill rotWithShape="1">
          <a:blip r:embed="rId7"/>
          <a:srcRect l="34770" t="33864" r="21384" b="21367"/>
          <a:stretch/>
        </p:blipFill>
        <p:spPr>
          <a:xfrm>
            <a:off x="5348964" y="1978265"/>
            <a:ext cx="322897" cy="352517"/>
          </a:xfrm>
          <a:prstGeom prst="rect">
            <a:avLst/>
          </a:prstGeom>
        </p:spPr>
      </p:pic>
      <p:pic>
        <p:nvPicPr>
          <p:cNvPr id="41" name="Picture 40">
            <a:extLst>
              <a:ext uri="{FF2B5EF4-FFF2-40B4-BE49-F238E27FC236}">
                <a16:creationId xmlns:a16="http://schemas.microsoft.com/office/drawing/2014/main" id="{16C43BFB-CC42-4186-B273-95E3A0BA8FFE}"/>
              </a:ext>
            </a:extLst>
          </p:cNvPr>
          <p:cNvPicPr>
            <a:picLocks noChangeAspect="1"/>
          </p:cNvPicPr>
          <p:nvPr/>
        </p:nvPicPr>
        <p:blipFill rotWithShape="1">
          <a:blip r:embed="rId7"/>
          <a:srcRect l="34770" t="33864" r="21384" b="21367"/>
          <a:stretch/>
        </p:blipFill>
        <p:spPr>
          <a:xfrm>
            <a:off x="5651909" y="1978265"/>
            <a:ext cx="322897" cy="352517"/>
          </a:xfrm>
          <a:prstGeom prst="rect">
            <a:avLst/>
          </a:prstGeom>
        </p:spPr>
      </p:pic>
      <p:pic>
        <p:nvPicPr>
          <p:cNvPr id="42" name="Picture 41">
            <a:extLst>
              <a:ext uri="{FF2B5EF4-FFF2-40B4-BE49-F238E27FC236}">
                <a16:creationId xmlns:a16="http://schemas.microsoft.com/office/drawing/2014/main" id="{13ED2B26-CBB7-411E-A34E-49975304B2EE}"/>
              </a:ext>
            </a:extLst>
          </p:cNvPr>
          <p:cNvPicPr>
            <a:picLocks noChangeAspect="1"/>
          </p:cNvPicPr>
          <p:nvPr/>
        </p:nvPicPr>
        <p:blipFill rotWithShape="1">
          <a:blip r:embed="rId7"/>
          <a:srcRect l="34770" t="33864" r="21384" b="21367"/>
          <a:stretch/>
        </p:blipFill>
        <p:spPr>
          <a:xfrm>
            <a:off x="5432774" y="1991634"/>
            <a:ext cx="453231" cy="494807"/>
          </a:xfrm>
          <a:prstGeom prst="rect">
            <a:avLst/>
          </a:prstGeom>
        </p:spPr>
      </p:pic>
      <p:pic>
        <p:nvPicPr>
          <p:cNvPr id="9" name="Picture 8">
            <a:extLst>
              <a:ext uri="{FF2B5EF4-FFF2-40B4-BE49-F238E27FC236}">
                <a16:creationId xmlns:a16="http://schemas.microsoft.com/office/drawing/2014/main" id="{FE4E7D1E-4BA0-40C4-8BA7-9024C37A95A7}"/>
              </a:ext>
            </a:extLst>
          </p:cNvPr>
          <p:cNvPicPr>
            <a:picLocks noChangeAspect="1"/>
          </p:cNvPicPr>
          <p:nvPr/>
        </p:nvPicPr>
        <p:blipFill>
          <a:blip r:embed="rId8"/>
          <a:stretch>
            <a:fillRect/>
          </a:stretch>
        </p:blipFill>
        <p:spPr>
          <a:xfrm>
            <a:off x="5029894" y="4059012"/>
            <a:ext cx="1338886" cy="886665"/>
          </a:xfrm>
          <a:prstGeom prst="rect">
            <a:avLst/>
          </a:prstGeom>
        </p:spPr>
      </p:pic>
      <p:pic>
        <p:nvPicPr>
          <p:cNvPr id="11" name="Picture 10">
            <a:extLst>
              <a:ext uri="{FF2B5EF4-FFF2-40B4-BE49-F238E27FC236}">
                <a16:creationId xmlns:a16="http://schemas.microsoft.com/office/drawing/2014/main" id="{9A2C6AF5-8AFB-4A71-A2C8-BC952B69E4BA}"/>
              </a:ext>
            </a:extLst>
          </p:cNvPr>
          <p:cNvPicPr>
            <a:picLocks noChangeAspect="1"/>
          </p:cNvPicPr>
          <p:nvPr/>
        </p:nvPicPr>
        <p:blipFill>
          <a:blip r:embed="rId9"/>
          <a:stretch>
            <a:fillRect/>
          </a:stretch>
        </p:blipFill>
        <p:spPr>
          <a:xfrm>
            <a:off x="5221893" y="4754051"/>
            <a:ext cx="954888" cy="636592"/>
          </a:xfrm>
          <a:prstGeom prst="rect">
            <a:avLst/>
          </a:prstGeom>
        </p:spPr>
      </p:pic>
      <p:pic>
        <p:nvPicPr>
          <p:cNvPr id="13" name="Picture 12">
            <a:extLst>
              <a:ext uri="{FF2B5EF4-FFF2-40B4-BE49-F238E27FC236}">
                <a16:creationId xmlns:a16="http://schemas.microsoft.com/office/drawing/2014/main" id="{9BE8C0D6-B092-4C90-A06E-95874BCBDCA8}"/>
              </a:ext>
            </a:extLst>
          </p:cNvPr>
          <p:cNvPicPr>
            <a:picLocks noChangeAspect="1"/>
          </p:cNvPicPr>
          <p:nvPr/>
        </p:nvPicPr>
        <p:blipFill rotWithShape="1">
          <a:blip r:embed="rId10"/>
          <a:srcRect l="34455" t="21396" r="26889" b="47845"/>
          <a:stretch/>
        </p:blipFill>
        <p:spPr>
          <a:xfrm>
            <a:off x="5436932" y="2547266"/>
            <a:ext cx="641967" cy="510797"/>
          </a:xfrm>
          <a:prstGeom prst="rect">
            <a:avLst/>
          </a:prstGeom>
        </p:spPr>
      </p:pic>
      <p:pic>
        <p:nvPicPr>
          <p:cNvPr id="43" name="Picture 42">
            <a:extLst>
              <a:ext uri="{FF2B5EF4-FFF2-40B4-BE49-F238E27FC236}">
                <a16:creationId xmlns:a16="http://schemas.microsoft.com/office/drawing/2014/main" id="{071E353E-37FE-4174-A901-958094EF0617}"/>
              </a:ext>
            </a:extLst>
          </p:cNvPr>
          <p:cNvPicPr>
            <a:picLocks noChangeAspect="1"/>
          </p:cNvPicPr>
          <p:nvPr/>
        </p:nvPicPr>
        <p:blipFill rotWithShape="1">
          <a:blip r:embed="rId7"/>
          <a:srcRect l="34770" t="33864" r="21384" b="21367"/>
          <a:stretch/>
        </p:blipFill>
        <p:spPr>
          <a:xfrm>
            <a:off x="5338117" y="2581952"/>
            <a:ext cx="453231" cy="494807"/>
          </a:xfrm>
          <a:prstGeom prst="rect">
            <a:avLst/>
          </a:prstGeom>
        </p:spPr>
      </p:pic>
      <p:pic>
        <p:nvPicPr>
          <p:cNvPr id="15" name="Picture 14">
            <a:extLst>
              <a:ext uri="{FF2B5EF4-FFF2-40B4-BE49-F238E27FC236}">
                <a16:creationId xmlns:a16="http://schemas.microsoft.com/office/drawing/2014/main" id="{4DDF60AD-A4C2-4B31-81AB-F03F15DBB727}"/>
              </a:ext>
            </a:extLst>
          </p:cNvPr>
          <p:cNvPicPr>
            <a:picLocks noChangeAspect="1"/>
          </p:cNvPicPr>
          <p:nvPr/>
        </p:nvPicPr>
        <p:blipFill>
          <a:blip r:embed="rId11"/>
          <a:stretch>
            <a:fillRect/>
          </a:stretch>
        </p:blipFill>
        <p:spPr>
          <a:xfrm>
            <a:off x="5260729" y="2959259"/>
            <a:ext cx="725433" cy="725433"/>
          </a:xfrm>
          <a:prstGeom prst="rect">
            <a:avLst/>
          </a:prstGeom>
        </p:spPr>
      </p:pic>
      <p:pic>
        <p:nvPicPr>
          <p:cNvPr id="17" name="Picture 16">
            <a:extLst>
              <a:ext uri="{FF2B5EF4-FFF2-40B4-BE49-F238E27FC236}">
                <a16:creationId xmlns:a16="http://schemas.microsoft.com/office/drawing/2014/main" id="{DDBC2027-5994-4FCE-9EF0-B4E81D244EF9}"/>
              </a:ext>
            </a:extLst>
          </p:cNvPr>
          <p:cNvPicPr>
            <a:picLocks noChangeAspect="1"/>
          </p:cNvPicPr>
          <p:nvPr/>
        </p:nvPicPr>
        <p:blipFill>
          <a:blip r:embed="rId12"/>
          <a:stretch>
            <a:fillRect/>
          </a:stretch>
        </p:blipFill>
        <p:spPr>
          <a:xfrm>
            <a:off x="5142362" y="5288127"/>
            <a:ext cx="1019094" cy="679396"/>
          </a:xfrm>
          <a:prstGeom prst="rect">
            <a:avLst/>
          </a:prstGeom>
        </p:spPr>
      </p:pic>
      <p:pic>
        <p:nvPicPr>
          <p:cNvPr id="19" name="Picture 18">
            <a:extLst>
              <a:ext uri="{FF2B5EF4-FFF2-40B4-BE49-F238E27FC236}">
                <a16:creationId xmlns:a16="http://schemas.microsoft.com/office/drawing/2014/main" id="{138FAD67-8F87-4B90-BD24-94261888C16E}"/>
              </a:ext>
            </a:extLst>
          </p:cNvPr>
          <p:cNvPicPr>
            <a:picLocks noChangeAspect="1"/>
          </p:cNvPicPr>
          <p:nvPr/>
        </p:nvPicPr>
        <p:blipFill>
          <a:blip r:embed="rId13"/>
          <a:stretch>
            <a:fillRect/>
          </a:stretch>
        </p:blipFill>
        <p:spPr>
          <a:xfrm>
            <a:off x="5205914" y="3488436"/>
            <a:ext cx="943477" cy="943477"/>
          </a:xfrm>
          <a:prstGeom prst="rect">
            <a:avLst/>
          </a:prstGeom>
        </p:spPr>
      </p:pic>
      <p:pic>
        <p:nvPicPr>
          <p:cNvPr id="6" name="Picture 5">
            <a:extLst>
              <a:ext uri="{FF2B5EF4-FFF2-40B4-BE49-F238E27FC236}">
                <a16:creationId xmlns:a16="http://schemas.microsoft.com/office/drawing/2014/main" id="{067095CE-8196-4A3F-B651-60487A19ECE1}"/>
              </a:ext>
            </a:extLst>
          </p:cNvPr>
          <p:cNvPicPr>
            <a:picLocks noChangeAspect="1"/>
          </p:cNvPicPr>
          <p:nvPr/>
        </p:nvPicPr>
        <p:blipFill>
          <a:blip r:embed="rId14"/>
          <a:stretch>
            <a:fillRect/>
          </a:stretch>
        </p:blipFill>
        <p:spPr>
          <a:xfrm>
            <a:off x="390666" y="884713"/>
            <a:ext cx="5380403" cy="5380403"/>
          </a:xfrm>
          <a:prstGeom prst="rect">
            <a:avLst/>
          </a:prstGeom>
        </p:spPr>
      </p:pic>
      <p:pic>
        <p:nvPicPr>
          <p:cNvPr id="47" name="Picture 46">
            <a:extLst>
              <a:ext uri="{FF2B5EF4-FFF2-40B4-BE49-F238E27FC236}">
                <a16:creationId xmlns:a16="http://schemas.microsoft.com/office/drawing/2014/main" id="{0B88C7DF-1B31-4917-AA65-F9D489158B4A}"/>
              </a:ext>
            </a:extLst>
          </p:cNvPr>
          <p:cNvPicPr>
            <a:picLocks noChangeAspect="1"/>
          </p:cNvPicPr>
          <p:nvPr/>
        </p:nvPicPr>
        <p:blipFill rotWithShape="1">
          <a:blip r:embed="rId15"/>
          <a:srcRect l="44099" t="22820" r="39088" b="54737"/>
          <a:stretch/>
        </p:blipFill>
        <p:spPr>
          <a:xfrm>
            <a:off x="2953245" y="2615150"/>
            <a:ext cx="461832" cy="410975"/>
          </a:xfrm>
          <a:prstGeom prst="rect">
            <a:avLst/>
          </a:prstGeom>
        </p:spPr>
      </p:pic>
      <p:pic>
        <p:nvPicPr>
          <p:cNvPr id="48" name="Picture 47">
            <a:extLst>
              <a:ext uri="{FF2B5EF4-FFF2-40B4-BE49-F238E27FC236}">
                <a16:creationId xmlns:a16="http://schemas.microsoft.com/office/drawing/2014/main" id="{5F0237CA-C142-4433-B262-08EB89DD2308}"/>
              </a:ext>
            </a:extLst>
          </p:cNvPr>
          <p:cNvPicPr>
            <a:picLocks noChangeAspect="1"/>
          </p:cNvPicPr>
          <p:nvPr/>
        </p:nvPicPr>
        <p:blipFill rotWithShape="1">
          <a:blip r:embed="rId15"/>
          <a:srcRect l="44099" t="22820" r="39088" b="54737"/>
          <a:stretch/>
        </p:blipFill>
        <p:spPr>
          <a:xfrm>
            <a:off x="2139553" y="4302595"/>
            <a:ext cx="461832" cy="410975"/>
          </a:xfrm>
          <a:prstGeom prst="rect">
            <a:avLst/>
          </a:prstGeom>
        </p:spPr>
      </p:pic>
    </p:spTree>
    <p:extLst>
      <p:ext uri="{BB962C8B-B14F-4D97-AF65-F5344CB8AC3E}">
        <p14:creationId xmlns:p14="http://schemas.microsoft.com/office/powerpoint/2010/main" val="208657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ABB73C9-7CDA-47AC-ABE9-C8E9557BDA42}"/>
              </a:ext>
            </a:extLst>
          </p:cNvPr>
          <p:cNvPicPr>
            <a:picLocks noChangeAspect="1"/>
          </p:cNvPicPr>
          <p:nvPr/>
        </p:nvPicPr>
        <p:blipFill>
          <a:blip r:embed="rId2"/>
          <a:stretch>
            <a:fillRect/>
          </a:stretch>
        </p:blipFill>
        <p:spPr>
          <a:xfrm>
            <a:off x="-770230" y="-5251069"/>
            <a:ext cx="6876617" cy="11919029"/>
          </a:xfrm>
          <a:prstGeom prst="rect">
            <a:avLst/>
          </a:prstGeom>
        </p:spPr>
      </p:pic>
      <p:sp>
        <p:nvSpPr>
          <p:cNvPr id="24" name="Arrow: Pentagon 23">
            <a:extLst>
              <a:ext uri="{FF2B5EF4-FFF2-40B4-BE49-F238E27FC236}">
                <a16:creationId xmlns:a16="http://schemas.microsoft.com/office/drawing/2014/main" id="{F17F9088-F7D9-4D48-A247-88343FA8C469}"/>
              </a:ext>
            </a:extLst>
          </p:cNvPr>
          <p:cNvSpPr/>
          <p:nvPr/>
        </p:nvSpPr>
        <p:spPr>
          <a:xfrm>
            <a:off x="0" y="47482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78668" y="47482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66383" y="47482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61177" y="47482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58376" y="31465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PENERAPAN COMMAND CENTER KALTIMRA</a:t>
            </a:r>
          </a:p>
        </p:txBody>
      </p:sp>
      <p:sp>
        <p:nvSpPr>
          <p:cNvPr id="30" name="Arrow: Chevron 29">
            <a:extLst>
              <a:ext uri="{FF2B5EF4-FFF2-40B4-BE49-F238E27FC236}">
                <a16:creationId xmlns:a16="http://schemas.microsoft.com/office/drawing/2014/main" id="{37F9BDE4-65DD-41C7-AA31-361F9781C096}"/>
              </a:ext>
            </a:extLst>
          </p:cNvPr>
          <p:cNvSpPr/>
          <p:nvPr/>
        </p:nvSpPr>
        <p:spPr>
          <a:xfrm>
            <a:off x="3720292" y="31465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108007" y="31465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520385" y="31465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3C36128D-873F-49A4-85C2-37D0828234B1}"/>
              </a:ext>
            </a:extLst>
          </p:cNvPr>
          <p:cNvSpPr/>
          <p:nvPr/>
        </p:nvSpPr>
        <p:spPr>
          <a:xfrm>
            <a:off x="6096000" y="0"/>
            <a:ext cx="6096000" cy="6858000"/>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6AB628A4-9951-44B5-BBEC-A3789D5A977D}"/>
              </a:ext>
            </a:extLst>
          </p:cNvPr>
          <p:cNvSpPr/>
          <p:nvPr/>
        </p:nvSpPr>
        <p:spPr>
          <a:xfrm rot="10800000">
            <a:off x="5639839" y="2731623"/>
            <a:ext cx="6552161" cy="717844"/>
          </a:xfrm>
          <a:custGeom>
            <a:avLst/>
            <a:gdLst>
              <a:gd name="connsiteX0" fmla="*/ 6096000 w 6552161"/>
              <a:gd name="connsiteY0" fmla="*/ 717842 h 717844"/>
              <a:gd name="connsiteX1" fmla="*/ 0 w 6552161"/>
              <a:gd name="connsiteY1" fmla="*/ 717842 h 717844"/>
              <a:gd name="connsiteX2" fmla="*/ 0 w 6552161"/>
              <a:gd name="connsiteY2" fmla="*/ 0 h 717844"/>
              <a:gd name="connsiteX3" fmla="*/ 6096000 w 6552161"/>
              <a:gd name="connsiteY3" fmla="*/ 0 h 717844"/>
              <a:gd name="connsiteX4" fmla="*/ 6324081 w 6552161"/>
              <a:gd name="connsiteY4" fmla="*/ 717844 h 717844"/>
              <a:gd name="connsiteX5" fmla="*/ 6096001 w 6552161"/>
              <a:gd name="connsiteY5" fmla="*/ 717843 h 717844"/>
              <a:gd name="connsiteX6" fmla="*/ 6096001 w 6552161"/>
              <a:gd name="connsiteY6" fmla="*/ 1326 h 717844"/>
              <a:gd name="connsiteX7" fmla="*/ 6324081 w 6552161"/>
              <a:gd name="connsiteY7" fmla="*/ 1326 h 717844"/>
              <a:gd name="connsiteX8" fmla="*/ 6552161 w 6552161"/>
              <a:gd name="connsiteY8" fmla="*/ 359585 h 717844"/>
              <a:gd name="connsiteX9" fmla="*/ 6324081 w 6552161"/>
              <a:gd name="connsiteY9" fmla="*/ 717844 h 71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52161" h="717844">
                <a:moveTo>
                  <a:pt x="6096000" y="717842"/>
                </a:moveTo>
                <a:lnTo>
                  <a:pt x="0" y="717842"/>
                </a:lnTo>
                <a:lnTo>
                  <a:pt x="0" y="0"/>
                </a:lnTo>
                <a:lnTo>
                  <a:pt x="6096000" y="0"/>
                </a:lnTo>
                <a:close/>
                <a:moveTo>
                  <a:pt x="6324081" y="717844"/>
                </a:moveTo>
                <a:lnTo>
                  <a:pt x="6096001" y="717843"/>
                </a:lnTo>
                <a:lnTo>
                  <a:pt x="6096001" y="1326"/>
                </a:lnTo>
                <a:lnTo>
                  <a:pt x="6324081" y="1326"/>
                </a:lnTo>
                <a:cubicBezTo>
                  <a:pt x="6450046" y="1326"/>
                  <a:pt x="6552161" y="161724"/>
                  <a:pt x="6552161" y="359585"/>
                </a:cubicBezTo>
                <a:cubicBezTo>
                  <a:pt x="6552161" y="557446"/>
                  <a:pt x="6450046" y="717844"/>
                  <a:pt x="6324081" y="71784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4B1125-41CA-4B8A-880F-6F8037196505}"/>
              </a:ext>
            </a:extLst>
          </p:cNvPr>
          <p:cNvPicPr>
            <a:picLocks noChangeAspect="1"/>
          </p:cNvPicPr>
          <p:nvPr/>
        </p:nvPicPr>
        <p:blipFill>
          <a:blip r:embed="rId3"/>
          <a:stretch>
            <a:fillRect/>
          </a:stretch>
        </p:blipFill>
        <p:spPr>
          <a:xfrm>
            <a:off x="6039631" y="2513701"/>
            <a:ext cx="1130036" cy="1130036"/>
          </a:xfrm>
          <a:prstGeom prst="rect">
            <a:avLst/>
          </a:prstGeom>
        </p:spPr>
      </p:pic>
      <p:sp>
        <p:nvSpPr>
          <p:cNvPr id="9" name="Rectangle 8">
            <a:extLst>
              <a:ext uri="{FF2B5EF4-FFF2-40B4-BE49-F238E27FC236}">
                <a16:creationId xmlns:a16="http://schemas.microsoft.com/office/drawing/2014/main" id="{72CF5D86-147A-4370-97B5-278A0B7997B0}"/>
              </a:ext>
            </a:extLst>
          </p:cNvPr>
          <p:cNvSpPr/>
          <p:nvPr/>
        </p:nvSpPr>
        <p:spPr>
          <a:xfrm>
            <a:off x="7549282" y="2822986"/>
            <a:ext cx="4769256" cy="584775"/>
          </a:xfrm>
          <a:prstGeom prst="rect">
            <a:avLst/>
          </a:prstGeom>
        </p:spPr>
        <p:txBody>
          <a:bodyPr wrap="square">
            <a:spAutoFit/>
          </a:bodyPr>
          <a:lstStyle/>
          <a:p>
            <a:r>
              <a:rPr lang="en-US" sz="1600" b="1" dirty="0">
                <a:solidFill>
                  <a:schemeClr val="tx1">
                    <a:lumMod val="65000"/>
                    <a:lumOff val="35000"/>
                  </a:schemeClr>
                </a:solidFill>
              </a:rPr>
              <a:t>Operator </a:t>
            </a:r>
            <a:r>
              <a:rPr lang="en-US" sz="1600" b="1" dirty="0" err="1">
                <a:solidFill>
                  <a:schemeClr val="tx1">
                    <a:lumMod val="65000"/>
                    <a:lumOff val="35000"/>
                  </a:schemeClr>
                </a:solidFill>
              </a:rPr>
              <a:t>digabungkan</a:t>
            </a:r>
            <a:r>
              <a:rPr lang="en-US" sz="1600" b="1" dirty="0">
                <a:solidFill>
                  <a:schemeClr val="tx1">
                    <a:lumMod val="65000"/>
                    <a:lumOff val="35000"/>
                  </a:schemeClr>
                </a:solidFill>
              </a:rPr>
              <a:t> </a:t>
            </a:r>
            <a:r>
              <a:rPr lang="en-US" sz="1600" b="1" dirty="0" err="1">
                <a:solidFill>
                  <a:schemeClr val="tx1">
                    <a:lumMod val="65000"/>
                    <a:lumOff val="35000"/>
                  </a:schemeClr>
                </a:solidFill>
              </a:rPr>
              <a:t>dalam</a:t>
            </a:r>
            <a:r>
              <a:rPr lang="en-US" sz="1600" b="1" dirty="0">
                <a:solidFill>
                  <a:schemeClr val="tx1">
                    <a:lumMod val="65000"/>
                    <a:lumOff val="35000"/>
                  </a:schemeClr>
                </a:solidFill>
              </a:rPr>
              <a:t> 1 </a:t>
            </a:r>
            <a:r>
              <a:rPr lang="en-US" sz="1600" b="1" dirty="0" err="1">
                <a:solidFill>
                  <a:schemeClr val="tx1">
                    <a:lumMod val="65000"/>
                    <a:lumOff val="35000"/>
                  </a:schemeClr>
                </a:solidFill>
              </a:rPr>
              <a:t>ruangan</a:t>
            </a:r>
            <a:r>
              <a:rPr lang="en-US" sz="1600" b="1" dirty="0">
                <a:solidFill>
                  <a:schemeClr val="tx1">
                    <a:lumMod val="65000"/>
                    <a:lumOff val="35000"/>
                  </a:schemeClr>
                </a:solidFill>
              </a:rPr>
              <a:t> </a:t>
            </a:r>
            <a:r>
              <a:rPr lang="en-US" sz="1600" b="1" dirty="0" err="1">
                <a:solidFill>
                  <a:schemeClr val="tx1">
                    <a:lumMod val="65000"/>
                    <a:lumOff val="35000"/>
                  </a:schemeClr>
                </a:solidFill>
              </a:rPr>
              <a:t>menjadi</a:t>
            </a:r>
            <a:r>
              <a:rPr lang="en-US" sz="1600" b="1" dirty="0">
                <a:solidFill>
                  <a:schemeClr val="tx1">
                    <a:lumMod val="65000"/>
                    <a:lumOff val="35000"/>
                  </a:schemeClr>
                </a:solidFill>
              </a:rPr>
              <a:t> Operator Command Center</a:t>
            </a:r>
          </a:p>
        </p:txBody>
      </p:sp>
      <p:sp>
        <p:nvSpPr>
          <p:cNvPr id="41" name="Freeform: Shape 40">
            <a:extLst>
              <a:ext uri="{FF2B5EF4-FFF2-40B4-BE49-F238E27FC236}">
                <a16:creationId xmlns:a16="http://schemas.microsoft.com/office/drawing/2014/main" id="{969C911F-32DB-4468-B5F1-2AD71209490C}"/>
              </a:ext>
            </a:extLst>
          </p:cNvPr>
          <p:cNvSpPr/>
          <p:nvPr/>
        </p:nvSpPr>
        <p:spPr>
          <a:xfrm rot="10800000">
            <a:off x="5307898" y="3618432"/>
            <a:ext cx="6885770" cy="1751789"/>
          </a:xfrm>
          <a:custGeom>
            <a:avLst/>
            <a:gdLst>
              <a:gd name="connsiteX0" fmla="*/ 6490885 w 6885770"/>
              <a:gd name="connsiteY0" fmla="*/ 1751789 h 1751789"/>
              <a:gd name="connsiteX1" fmla="*/ 6096000 w 6885770"/>
              <a:gd name="connsiteY1" fmla="*/ 1751788 h 1751789"/>
              <a:gd name="connsiteX2" fmla="*/ 6096000 w 6885770"/>
              <a:gd name="connsiteY2" fmla="*/ 1751785 h 1751789"/>
              <a:gd name="connsiteX3" fmla="*/ 0 w 6885770"/>
              <a:gd name="connsiteY3" fmla="*/ 1751785 h 1751789"/>
              <a:gd name="connsiteX4" fmla="*/ 0 w 6885770"/>
              <a:gd name="connsiteY4" fmla="*/ 0 h 1751789"/>
              <a:gd name="connsiteX5" fmla="*/ 6096000 w 6885770"/>
              <a:gd name="connsiteY5" fmla="*/ 0 h 1751789"/>
              <a:gd name="connsiteX6" fmla="*/ 6096000 w 6885770"/>
              <a:gd name="connsiteY6" fmla="*/ 1 h 1751789"/>
              <a:gd name="connsiteX7" fmla="*/ 6490885 w 6885770"/>
              <a:gd name="connsiteY7" fmla="*/ 1 h 1751789"/>
              <a:gd name="connsiteX8" fmla="*/ 6885770 w 6885770"/>
              <a:gd name="connsiteY8" fmla="*/ 875895 h 1751789"/>
              <a:gd name="connsiteX9" fmla="*/ 6490885 w 6885770"/>
              <a:gd name="connsiteY9" fmla="*/ 1751789 h 175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5770" h="1751789">
                <a:moveTo>
                  <a:pt x="6490885" y="1751789"/>
                </a:moveTo>
                <a:lnTo>
                  <a:pt x="6096000" y="1751788"/>
                </a:lnTo>
                <a:lnTo>
                  <a:pt x="6096000" y="1751785"/>
                </a:lnTo>
                <a:lnTo>
                  <a:pt x="0" y="1751785"/>
                </a:lnTo>
                <a:lnTo>
                  <a:pt x="0" y="0"/>
                </a:lnTo>
                <a:lnTo>
                  <a:pt x="6096000" y="0"/>
                </a:lnTo>
                <a:lnTo>
                  <a:pt x="6096000" y="1"/>
                </a:lnTo>
                <a:lnTo>
                  <a:pt x="6490885" y="1"/>
                </a:lnTo>
                <a:cubicBezTo>
                  <a:pt x="6708974" y="1"/>
                  <a:pt x="6885770" y="392152"/>
                  <a:pt x="6885770" y="875895"/>
                </a:cubicBezTo>
                <a:cubicBezTo>
                  <a:pt x="6885770" y="1359638"/>
                  <a:pt x="6708974" y="1751789"/>
                  <a:pt x="6490885" y="1751789"/>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B000E1ED-33E1-4EC0-AC3A-3828865ADCD2}"/>
              </a:ext>
            </a:extLst>
          </p:cNvPr>
          <p:cNvSpPr/>
          <p:nvPr/>
        </p:nvSpPr>
        <p:spPr>
          <a:xfrm rot="10800000">
            <a:off x="5639840" y="5601014"/>
            <a:ext cx="6553828" cy="717842"/>
          </a:xfrm>
          <a:custGeom>
            <a:avLst/>
            <a:gdLst>
              <a:gd name="connsiteX0" fmla="*/ 6324914 w 6553828"/>
              <a:gd name="connsiteY0" fmla="*/ 717842 h 717842"/>
              <a:gd name="connsiteX1" fmla="*/ 6096000 w 6553828"/>
              <a:gd name="connsiteY1" fmla="*/ 717842 h 717842"/>
              <a:gd name="connsiteX2" fmla="*/ 0 w 6553828"/>
              <a:gd name="connsiteY2" fmla="*/ 717842 h 717842"/>
              <a:gd name="connsiteX3" fmla="*/ 0 w 6553828"/>
              <a:gd name="connsiteY3" fmla="*/ 0 h 717842"/>
              <a:gd name="connsiteX4" fmla="*/ 6096000 w 6553828"/>
              <a:gd name="connsiteY4" fmla="*/ 0 h 717842"/>
              <a:gd name="connsiteX5" fmla="*/ 6324914 w 6553828"/>
              <a:gd name="connsiteY5" fmla="*/ 0 h 717842"/>
              <a:gd name="connsiteX6" fmla="*/ 6553828 w 6553828"/>
              <a:gd name="connsiteY6" fmla="*/ 358921 h 717842"/>
              <a:gd name="connsiteX7" fmla="*/ 6324914 w 6553828"/>
              <a:gd name="connsiteY7" fmla="*/ 717842 h 71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28" h="717842">
                <a:moveTo>
                  <a:pt x="6324914" y="717842"/>
                </a:moveTo>
                <a:lnTo>
                  <a:pt x="6096000" y="717842"/>
                </a:lnTo>
                <a:lnTo>
                  <a:pt x="0" y="717842"/>
                </a:lnTo>
                <a:lnTo>
                  <a:pt x="0" y="0"/>
                </a:lnTo>
                <a:lnTo>
                  <a:pt x="6096000" y="0"/>
                </a:lnTo>
                <a:lnTo>
                  <a:pt x="6324914" y="0"/>
                </a:lnTo>
                <a:cubicBezTo>
                  <a:pt x="6451340" y="0"/>
                  <a:pt x="6553828" y="160694"/>
                  <a:pt x="6553828" y="358921"/>
                </a:cubicBezTo>
                <a:cubicBezTo>
                  <a:pt x="6553828" y="557148"/>
                  <a:pt x="6451340" y="717842"/>
                  <a:pt x="6324914" y="717842"/>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C08E818-DE81-4BC2-97AB-98521566427B}"/>
              </a:ext>
            </a:extLst>
          </p:cNvPr>
          <p:cNvPicPr>
            <a:picLocks noChangeAspect="1"/>
          </p:cNvPicPr>
          <p:nvPr/>
        </p:nvPicPr>
        <p:blipFill>
          <a:blip r:embed="rId4"/>
          <a:stretch>
            <a:fillRect/>
          </a:stretch>
        </p:blipFill>
        <p:spPr>
          <a:xfrm>
            <a:off x="5622842" y="3604297"/>
            <a:ext cx="1615216" cy="1615216"/>
          </a:xfrm>
          <a:prstGeom prst="rect">
            <a:avLst/>
          </a:prstGeom>
        </p:spPr>
      </p:pic>
      <p:sp>
        <p:nvSpPr>
          <p:cNvPr id="13" name="Rectangle 12">
            <a:extLst>
              <a:ext uri="{FF2B5EF4-FFF2-40B4-BE49-F238E27FC236}">
                <a16:creationId xmlns:a16="http://schemas.microsoft.com/office/drawing/2014/main" id="{CE0D7787-BDEB-4D07-8002-56B6BF4BF517}"/>
              </a:ext>
            </a:extLst>
          </p:cNvPr>
          <p:cNvSpPr/>
          <p:nvPr/>
        </p:nvSpPr>
        <p:spPr>
          <a:xfrm>
            <a:off x="7559139" y="5679544"/>
            <a:ext cx="4954530" cy="584775"/>
          </a:xfrm>
          <a:prstGeom prst="rect">
            <a:avLst/>
          </a:prstGeom>
        </p:spPr>
        <p:txBody>
          <a:bodyPr wrap="square">
            <a:spAutoFit/>
          </a:bodyPr>
          <a:lstStyle/>
          <a:p>
            <a:r>
              <a:rPr lang="en-US" sz="1600" b="1" dirty="0" err="1">
                <a:solidFill>
                  <a:schemeClr val="tx1">
                    <a:lumMod val="65000"/>
                    <a:lumOff val="35000"/>
                  </a:schemeClr>
                </a:solidFill>
              </a:rPr>
              <a:t>Pelaksanaan</a:t>
            </a:r>
            <a:r>
              <a:rPr lang="en-US" sz="1600" b="1" dirty="0">
                <a:solidFill>
                  <a:schemeClr val="tx1">
                    <a:lumMod val="65000"/>
                    <a:lumOff val="35000"/>
                  </a:schemeClr>
                </a:solidFill>
              </a:rPr>
              <a:t> </a:t>
            </a:r>
            <a:r>
              <a:rPr lang="en-US" sz="1600" b="1" dirty="0" err="1">
                <a:solidFill>
                  <a:schemeClr val="tx1">
                    <a:lumMod val="65000"/>
                    <a:lumOff val="35000"/>
                  </a:schemeClr>
                </a:solidFill>
              </a:rPr>
              <a:t>pelayanan</a:t>
            </a:r>
            <a:r>
              <a:rPr lang="en-US" sz="1600" b="1" dirty="0">
                <a:solidFill>
                  <a:schemeClr val="tx1">
                    <a:lumMod val="65000"/>
                    <a:lumOff val="35000"/>
                  </a:schemeClr>
                </a:solidFill>
              </a:rPr>
              <a:t> </a:t>
            </a:r>
            <a:r>
              <a:rPr lang="en-US" sz="1600" b="1" dirty="0" err="1">
                <a:solidFill>
                  <a:schemeClr val="tx1">
                    <a:lumMod val="65000"/>
                    <a:lumOff val="35000"/>
                  </a:schemeClr>
                </a:solidFill>
              </a:rPr>
              <a:t>gangguan</a:t>
            </a:r>
            <a:r>
              <a:rPr lang="en-US" sz="1600" b="1" dirty="0">
                <a:solidFill>
                  <a:schemeClr val="tx1">
                    <a:lumMod val="65000"/>
                    <a:lumOff val="35000"/>
                  </a:schemeClr>
                </a:solidFill>
              </a:rPr>
              <a:t> </a:t>
            </a:r>
            <a:r>
              <a:rPr lang="en-US" sz="1600" b="1" dirty="0" err="1">
                <a:solidFill>
                  <a:schemeClr val="tx1">
                    <a:lumMod val="65000"/>
                    <a:lumOff val="35000"/>
                  </a:schemeClr>
                </a:solidFill>
              </a:rPr>
              <a:t>sudah</a:t>
            </a:r>
            <a:r>
              <a:rPr lang="en-US" sz="1600" b="1" dirty="0">
                <a:solidFill>
                  <a:schemeClr val="tx1">
                    <a:lumMod val="65000"/>
                    <a:lumOff val="35000"/>
                  </a:schemeClr>
                </a:solidFill>
              </a:rPr>
              <a:t> </a:t>
            </a:r>
            <a:r>
              <a:rPr lang="en-US" sz="1600" b="1" dirty="0" err="1">
                <a:solidFill>
                  <a:schemeClr val="tx1">
                    <a:lumMod val="65000"/>
                    <a:lumOff val="35000"/>
                  </a:schemeClr>
                </a:solidFill>
              </a:rPr>
              <a:t>tidak</a:t>
            </a:r>
            <a:r>
              <a:rPr lang="en-US" sz="1600" b="1" dirty="0">
                <a:solidFill>
                  <a:schemeClr val="tx1">
                    <a:lumMod val="65000"/>
                    <a:lumOff val="35000"/>
                  </a:schemeClr>
                </a:solidFill>
              </a:rPr>
              <a:t> </a:t>
            </a:r>
            <a:r>
              <a:rPr lang="en-US" sz="1600" b="1" dirty="0" err="1">
                <a:solidFill>
                  <a:schemeClr val="tx1">
                    <a:lumMod val="65000"/>
                    <a:lumOff val="35000"/>
                  </a:schemeClr>
                </a:solidFill>
              </a:rPr>
              <a:t>lagi</a:t>
            </a:r>
            <a:r>
              <a:rPr lang="en-US" sz="1600" b="1" dirty="0">
                <a:solidFill>
                  <a:schemeClr val="tx1">
                    <a:lumMod val="65000"/>
                    <a:lumOff val="35000"/>
                  </a:schemeClr>
                </a:solidFill>
              </a:rPr>
              <a:t> </a:t>
            </a:r>
            <a:r>
              <a:rPr lang="en-US" sz="1600" b="1" dirty="0" err="1">
                <a:solidFill>
                  <a:schemeClr val="tx1">
                    <a:lumMod val="65000"/>
                    <a:lumOff val="35000"/>
                  </a:schemeClr>
                </a:solidFill>
              </a:rPr>
              <a:t>mengacu</a:t>
            </a:r>
            <a:r>
              <a:rPr lang="en-US" sz="1600" b="1" dirty="0">
                <a:solidFill>
                  <a:schemeClr val="tx1">
                    <a:lumMod val="65000"/>
                    <a:lumOff val="35000"/>
                  </a:schemeClr>
                </a:solidFill>
              </a:rPr>
              <a:t> pada </a:t>
            </a:r>
            <a:r>
              <a:rPr lang="en-US" sz="1600" b="1" dirty="0" err="1">
                <a:solidFill>
                  <a:schemeClr val="tx1">
                    <a:lumMod val="65000"/>
                    <a:lumOff val="35000"/>
                  </a:schemeClr>
                </a:solidFill>
              </a:rPr>
              <a:t>wilayah</a:t>
            </a:r>
            <a:r>
              <a:rPr lang="en-US" sz="1600" b="1" dirty="0">
                <a:solidFill>
                  <a:schemeClr val="tx1">
                    <a:lumMod val="65000"/>
                    <a:lumOff val="35000"/>
                  </a:schemeClr>
                </a:solidFill>
              </a:rPr>
              <a:t> </a:t>
            </a:r>
            <a:r>
              <a:rPr lang="en-US" sz="1600" b="1" dirty="0" err="1">
                <a:solidFill>
                  <a:schemeClr val="tx1">
                    <a:lumMod val="65000"/>
                    <a:lumOff val="35000"/>
                  </a:schemeClr>
                </a:solidFill>
              </a:rPr>
              <a:t>kerja</a:t>
            </a:r>
            <a:r>
              <a:rPr lang="en-US" sz="1600" b="1" dirty="0">
                <a:solidFill>
                  <a:schemeClr val="tx1">
                    <a:lumMod val="65000"/>
                    <a:lumOff val="35000"/>
                  </a:schemeClr>
                </a:solidFill>
              </a:rPr>
              <a:t> (Borderless)</a:t>
            </a:r>
          </a:p>
        </p:txBody>
      </p:sp>
      <p:pic>
        <p:nvPicPr>
          <p:cNvPr id="16" name="Picture 15">
            <a:extLst>
              <a:ext uri="{FF2B5EF4-FFF2-40B4-BE49-F238E27FC236}">
                <a16:creationId xmlns:a16="http://schemas.microsoft.com/office/drawing/2014/main" id="{E1578F91-07E1-40CD-BB2B-3FF01C3F1C48}"/>
              </a:ext>
            </a:extLst>
          </p:cNvPr>
          <p:cNvPicPr>
            <a:picLocks noChangeAspect="1"/>
          </p:cNvPicPr>
          <p:nvPr/>
        </p:nvPicPr>
        <p:blipFill>
          <a:blip r:embed="rId5"/>
          <a:stretch>
            <a:fillRect/>
          </a:stretch>
        </p:blipFill>
        <p:spPr>
          <a:xfrm>
            <a:off x="6270063" y="5175685"/>
            <a:ext cx="1320803" cy="1412243"/>
          </a:xfrm>
          <a:prstGeom prst="rect">
            <a:avLst/>
          </a:prstGeom>
        </p:spPr>
      </p:pic>
      <p:pic>
        <p:nvPicPr>
          <p:cNvPr id="18" name="Picture 17">
            <a:extLst>
              <a:ext uri="{FF2B5EF4-FFF2-40B4-BE49-F238E27FC236}">
                <a16:creationId xmlns:a16="http://schemas.microsoft.com/office/drawing/2014/main" id="{5A767D85-53F7-456C-86F2-949F2E2BAF10}"/>
              </a:ext>
            </a:extLst>
          </p:cNvPr>
          <p:cNvPicPr>
            <a:picLocks noChangeAspect="1"/>
          </p:cNvPicPr>
          <p:nvPr/>
        </p:nvPicPr>
        <p:blipFill>
          <a:blip r:embed="rId6"/>
          <a:stretch>
            <a:fillRect/>
          </a:stretch>
        </p:blipFill>
        <p:spPr>
          <a:xfrm>
            <a:off x="5488314" y="5288393"/>
            <a:ext cx="1320803" cy="1320803"/>
          </a:xfrm>
          <a:prstGeom prst="rect">
            <a:avLst/>
          </a:prstGeom>
        </p:spPr>
      </p:pic>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7"/>
          <a:srcRect l="15267" t="30908" r="15940" b="32192"/>
          <a:stretch/>
        </p:blipFill>
        <p:spPr>
          <a:xfrm>
            <a:off x="8991505" y="193591"/>
            <a:ext cx="1449352" cy="514855"/>
          </a:xfrm>
          <a:prstGeom prst="rect">
            <a:avLst/>
          </a:prstGeom>
          <a:solidFill>
            <a:schemeClr val="bg1"/>
          </a:solid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168FF60-9599-4785-9089-AFCBE8AAC62E}"/>
              </a:ext>
            </a:extLst>
          </p:cNvPr>
          <p:cNvSpPr/>
          <p:nvPr/>
        </p:nvSpPr>
        <p:spPr>
          <a:xfrm>
            <a:off x="116189" y="5585244"/>
            <a:ext cx="5553826" cy="830997"/>
          </a:xfrm>
          <a:prstGeom prst="rect">
            <a:avLst/>
          </a:prstGeom>
        </p:spPr>
        <p:txBody>
          <a:bodyPr wrap="square">
            <a:spAutoFit/>
          </a:bodyPr>
          <a:lstStyle/>
          <a:p>
            <a:pPr algn="ctr"/>
            <a:r>
              <a:rPr lang="en-US" sz="1600" b="1" dirty="0">
                <a:solidFill>
                  <a:schemeClr val="tx1">
                    <a:lumMod val="65000"/>
                    <a:lumOff val="35000"/>
                  </a:schemeClr>
                </a:solidFill>
              </a:rPr>
              <a:t>JUMLAH PELANGGAN COMMAND CENTER KALTIMRA</a:t>
            </a:r>
          </a:p>
          <a:p>
            <a:pPr algn="ctr"/>
            <a:r>
              <a:rPr lang="en-US" sz="1600" b="1" dirty="0">
                <a:solidFill>
                  <a:schemeClr val="tx1">
                    <a:lumMod val="65000"/>
                    <a:lumOff val="35000"/>
                  </a:schemeClr>
                </a:solidFill>
              </a:rPr>
              <a:t>564.156 PELANGGAN, MERUPAKAN </a:t>
            </a:r>
            <a:r>
              <a:rPr lang="en-US" sz="1600" b="1" dirty="0">
                <a:solidFill>
                  <a:srgbClr val="FF5969"/>
                </a:solidFill>
              </a:rPr>
              <a:t>45% DARI TOTAL PELANGGAN KALTIMRA</a:t>
            </a:r>
          </a:p>
        </p:txBody>
      </p:sp>
      <p:sp>
        <p:nvSpPr>
          <p:cNvPr id="4" name="Rectangle: Rounded Corners 3">
            <a:extLst>
              <a:ext uri="{FF2B5EF4-FFF2-40B4-BE49-F238E27FC236}">
                <a16:creationId xmlns:a16="http://schemas.microsoft.com/office/drawing/2014/main" id="{B62804F0-6E8D-4196-BCDD-D6D0BB1444E8}"/>
              </a:ext>
            </a:extLst>
          </p:cNvPr>
          <p:cNvSpPr/>
          <p:nvPr/>
        </p:nvSpPr>
        <p:spPr>
          <a:xfrm>
            <a:off x="381000" y="5471062"/>
            <a:ext cx="4979614" cy="1019078"/>
          </a:xfrm>
          <a:prstGeom prst="roundRect">
            <a:avLst/>
          </a:prstGeom>
          <a:noFill/>
          <a:ln w="3810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F75872F-4F63-46D6-B04F-9244F962A8C5}"/>
              </a:ext>
            </a:extLst>
          </p:cNvPr>
          <p:cNvPicPr>
            <a:picLocks noChangeAspect="1"/>
          </p:cNvPicPr>
          <p:nvPr/>
        </p:nvPicPr>
        <p:blipFill>
          <a:blip r:embed="rId9"/>
          <a:stretch>
            <a:fillRect/>
          </a:stretch>
        </p:blipFill>
        <p:spPr>
          <a:xfrm>
            <a:off x="241797" y="6020761"/>
            <a:ext cx="1427132" cy="951421"/>
          </a:xfrm>
          <a:prstGeom prst="rect">
            <a:avLst/>
          </a:prstGeom>
          <a:noFill/>
        </p:spPr>
      </p:pic>
      <p:sp>
        <p:nvSpPr>
          <p:cNvPr id="40" name="Title 1">
            <a:extLst>
              <a:ext uri="{FF2B5EF4-FFF2-40B4-BE49-F238E27FC236}">
                <a16:creationId xmlns:a16="http://schemas.microsoft.com/office/drawing/2014/main" id="{469DCE51-5E24-4661-A6DE-12F3030E4A98}"/>
              </a:ext>
            </a:extLst>
          </p:cNvPr>
          <p:cNvSpPr txBox="1">
            <a:spLocks/>
          </p:cNvSpPr>
          <p:nvPr/>
        </p:nvSpPr>
        <p:spPr>
          <a:xfrm>
            <a:off x="6532372" y="1172774"/>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l"/>
            <a:r>
              <a:rPr lang="en-US" sz="4400" dirty="0">
                <a:ln>
                  <a:solidFill>
                    <a:schemeClr val="bg1"/>
                  </a:solidFill>
                </a:ln>
              </a:rPr>
              <a:t>POLA</a:t>
            </a:r>
          </a:p>
          <a:p>
            <a:pPr algn="l"/>
            <a:r>
              <a:rPr lang="en-US" sz="4400" dirty="0">
                <a:ln>
                  <a:solidFill>
                    <a:schemeClr val="bg1"/>
                  </a:solidFill>
                </a:ln>
              </a:rPr>
              <a:t>OPERASI</a:t>
            </a:r>
          </a:p>
        </p:txBody>
      </p:sp>
      <p:sp>
        <p:nvSpPr>
          <p:cNvPr id="10" name="Rectangle 9">
            <a:extLst>
              <a:ext uri="{FF2B5EF4-FFF2-40B4-BE49-F238E27FC236}">
                <a16:creationId xmlns:a16="http://schemas.microsoft.com/office/drawing/2014/main" id="{1939CF61-952E-4A80-B227-2DCCE9F53E3C}"/>
              </a:ext>
            </a:extLst>
          </p:cNvPr>
          <p:cNvSpPr/>
          <p:nvPr/>
        </p:nvSpPr>
        <p:spPr>
          <a:xfrm>
            <a:off x="7553002" y="3590255"/>
            <a:ext cx="4898888" cy="1815882"/>
          </a:xfrm>
          <a:prstGeom prst="rect">
            <a:avLst/>
          </a:prstGeom>
        </p:spPr>
        <p:txBody>
          <a:bodyPr wrap="square">
            <a:spAutoFit/>
          </a:bodyPr>
          <a:lstStyle/>
          <a:p>
            <a:r>
              <a:rPr lang="en-US" sz="1600" b="1" dirty="0" err="1">
                <a:solidFill>
                  <a:schemeClr val="tx1">
                    <a:lumMod val="65000"/>
                    <a:lumOff val="35000"/>
                  </a:schemeClr>
                </a:solidFill>
              </a:rPr>
              <a:t>Penugasan</a:t>
            </a:r>
            <a:r>
              <a:rPr lang="en-US" sz="1600" b="1" dirty="0">
                <a:solidFill>
                  <a:schemeClr val="tx1">
                    <a:lumMod val="65000"/>
                    <a:lumOff val="35000"/>
                  </a:schemeClr>
                </a:solidFill>
              </a:rPr>
              <a:t> </a:t>
            </a:r>
            <a:r>
              <a:rPr lang="en-US" sz="1600" b="1" dirty="0" err="1">
                <a:solidFill>
                  <a:schemeClr val="tx1">
                    <a:lumMod val="65000"/>
                    <a:lumOff val="35000"/>
                  </a:schemeClr>
                </a:solidFill>
              </a:rPr>
              <a:t>ke</a:t>
            </a:r>
            <a:r>
              <a:rPr lang="en-US" sz="1600" b="1" dirty="0">
                <a:solidFill>
                  <a:schemeClr val="tx1">
                    <a:lumMod val="65000"/>
                    <a:lumOff val="35000"/>
                  </a:schemeClr>
                </a:solidFill>
              </a:rPr>
              <a:t> </a:t>
            </a:r>
            <a:r>
              <a:rPr lang="en-US" sz="1600" b="1" dirty="0" err="1">
                <a:solidFill>
                  <a:schemeClr val="tx1">
                    <a:lumMod val="65000"/>
                    <a:lumOff val="35000"/>
                  </a:schemeClr>
                </a:solidFill>
              </a:rPr>
              <a:t>Petugas</a:t>
            </a:r>
            <a:r>
              <a:rPr lang="en-US" sz="1600" b="1" dirty="0">
                <a:solidFill>
                  <a:schemeClr val="tx1">
                    <a:lumMod val="65000"/>
                    <a:lumOff val="35000"/>
                  </a:schemeClr>
                </a:solidFill>
              </a:rPr>
              <a:t> </a:t>
            </a:r>
            <a:r>
              <a:rPr lang="en-US" sz="1600" b="1" dirty="0" err="1">
                <a:solidFill>
                  <a:schemeClr val="tx1">
                    <a:lumMod val="65000"/>
                    <a:lumOff val="35000"/>
                  </a:schemeClr>
                </a:solidFill>
              </a:rPr>
              <a:t>dapat</a:t>
            </a:r>
            <a:r>
              <a:rPr lang="en-US" sz="1600" b="1" dirty="0">
                <a:solidFill>
                  <a:schemeClr val="tx1">
                    <a:lumMod val="65000"/>
                    <a:lumOff val="35000"/>
                  </a:schemeClr>
                </a:solidFill>
              </a:rPr>
              <a:t> </a:t>
            </a:r>
            <a:r>
              <a:rPr lang="en-US" sz="1600" b="1" dirty="0" err="1">
                <a:solidFill>
                  <a:schemeClr val="tx1">
                    <a:lumMod val="65000"/>
                    <a:lumOff val="35000"/>
                  </a:schemeClr>
                </a:solidFill>
              </a:rPr>
              <a:t>dilakukan</a:t>
            </a:r>
            <a:r>
              <a:rPr lang="en-US" sz="1600" b="1" dirty="0">
                <a:solidFill>
                  <a:schemeClr val="tx1">
                    <a:lumMod val="65000"/>
                    <a:lumOff val="35000"/>
                  </a:schemeClr>
                </a:solidFill>
              </a:rPr>
              <a:t> </a:t>
            </a:r>
            <a:r>
              <a:rPr lang="en-US" sz="1600" b="1" dirty="0" err="1">
                <a:solidFill>
                  <a:schemeClr val="tx1">
                    <a:lumMod val="65000"/>
                    <a:lumOff val="35000"/>
                  </a:schemeClr>
                </a:solidFill>
              </a:rPr>
              <a:t>secara</a:t>
            </a:r>
            <a:r>
              <a:rPr lang="en-US" sz="1600" b="1" dirty="0">
                <a:solidFill>
                  <a:schemeClr val="tx1">
                    <a:lumMod val="65000"/>
                    <a:lumOff val="35000"/>
                  </a:schemeClr>
                </a:solidFill>
              </a:rPr>
              <a:t> </a:t>
            </a:r>
            <a:r>
              <a:rPr lang="en-US" sz="1600" b="1" dirty="0" err="1">
                <a:solidFill>
                  <a:schemeClr val="tx1">
                    <a:lumMod val="65000"/>
                    <a:lumOff val="35000"/>
                  </a:schemeClr>
                </a:solidFill>
              </a:rPr>
              <a:t>autodispatch</a:t>
            </a:r>
            <a:r>
              <a:rPr lang="en-US" sz="1600" b="1" dirty="0">
                <a:solidFill>
                  <a:schemeClr val="tx1">
                    <a:lumMod val="65000"/>
                    <a:lumOff val="35000"/>
                  </a:schemeClr>
                </a:solidFill>
              </a:rPr>
              <a:t> dan </a:t>
            </a:r>
            <a:r>
              <a:rPr lang="en-US" sz="1600" b="1" dirty="0" err="1">
                <a:solidFill>
                  <a:schemeClr val="tx1">
                    <a:lumMod val="65000"/>
                    <a:lumOff val="35000"/>
                  </a:schemeClr>
                </a:solidFill>
              </a:rPr>
              <a:t>pemberian</a:t>
            </a:r>
            <a:r>
              <a:rPr lang="en-US" sz="1600" b="1" dirty="0">
                <a:solidFill>
                  <a:schemeClr val="tx1">
                    <a:lumMod val="65000"/>
                    <a:lumOff val="35000"/>
                  </a:schemeClr>
                </a:solidFill>
              </a:rPr>
              <a:t> WO </a:t>
            </a:r>
            <a:r>
              <a:rPr lang="en-US" sz="1600" b="1" dirty="0" err="1">
                <a:solidFill>
                  <a:schemeClr val="tx1">
                    <a:lumMod val="65000"/>
                    <a:lumOff val="35000"/>
                  </a:schemeClr>
                </a:solidFill>
              </a:rPr>
              <a:t>melalui</a:t>
            </a:r>
            <a:r>
              <a:rPr lang="en-US" sz="1600" b="1" dirty="0">
                <a:solidFill>
                  <a:schemeClr val="tx1">
                    <a:lumMod val="65000"/>
                    <a:lumOff val="35000"/>
                  </a:schemeClr>
                </a:solidFill>
              </a:rPr>
              <a:t> Operator Command Center </a:t>
            </a:r>
            <a:r>
              <a:rPr lang="en-US" sz="1600" b="1" dirty="0" err="1">
                <a:solidFill>
                  <a:schemeClr val="tx1">
                    <a:lumMod val="65000"/>
                    <a:lumOff val="35000"/>
                  </a:schemeClr>
                </a:solidFill>
              </a:rPr>
              <a:t>berdasarkan</a:t>
            </a:r>
            <a:endParaRPr lang="en-US" sz="1600" b="1" dirty="0">
              <a:solidFill>
                <a:schemeClr val="tx1">
                  <a:lumMod val="65000"/>
                  <a:lumOff val="35000"/>
                </a:schemeClr>
              </a:solidFill>
            </a:endParaRPr>
          </a:p>
          <a:p>
            <a:pPr marL="342900" indent="-342900">
              <a:buFont typeface="+mj-lt"/>
              <a:buAutoNum type="alphaLcPeriod"/>
            </a:pPr>
            <a:r>
              <a:rPr lang="en-US" sz="1600" b="1" dirty="0" err="1">
                <a:solidFill>
                  <a:schemeClr val="tx1">
                    <a:lumMod val="65000"/>
                    <a:lumOff val="35000"/>
                  </a:schemeClr>
                </a:solidFill>
              </a:rPr>
              <a:t>Petugas</a:t>
            </a:r>
            <a:r>
              <a:rPr lang="en-US" sz="1600" b="1" dirty="0">
                <a:solidFill>
                  <a:schemeClr val="tx1">
                    <a:lumMod val="65000"/>
                    <a:lumOff val="35000"/>
                  </a:schemeClr>
                </a:solidFill>
              </a:rPr>
              <a:t> yang </a:t>
            </a:r>
            <a:r>
              <a:rPr lang="en-US" sz="1600" b="1" dirty="0" err="1">
                <a:solidFill>
                  <a:schemeClr val="tx1">
                    <a:lumMod val="65000"/>
                    <a:lumOff val="35000"/>
                  </a:schemeClr>
                </a:solidFill>
              </a:rPr>
              <a:t>sedang</a:t>
            </a:r>
            <a:r>
              <a:rPr lang="en-US" sz="1600" b="1" dirty="0">
                <a:solidFill>
                  <a:schemeClr val="tx1">
                    <a:lumMod val="65000"/>
                    <a:lumOff val="35000"/>
                  </a:schemeClr>
                </a:solidFill>
              </a:rPr>
              <a:t> </a:t>
            </a:r>
            <a:r>
              <a:rPr lang="en-US" sz="1600" b="1" dirty="0" err="1">
                <a:solidFill>
                  <a:schemeClr val="tx1">
                    <a:lumMod val="65000"/>
                    <a:lumOff val="35000"/>
                  </a:schemeClr>
                </a:solidFill>
              </a:rPr>
              <a:t>tidak</a:t>
            </a:r>
            <a:r>
              <a:rPr lang="en-US" sz="1600" b="1" dirty="0">
                <a:solidFill>
                  <a:schemeClr val="tx1">
                    <a:lumMod val="65000"/>
                    <a:lumOff val="35000"/>
                  </a:schemeClr>
                </a:solidFill>
              </a:rPr>
              <a:t> </a:t>
            </a:r>
            <a:r>
              <a:rPr lang="en-US" sz="1600" b="1" dirty="0" err="1">
                <a:solidFill>
                  <a:schemeClr val="tx1">
                    <a:lumMod val="65000"/>
                    <a:lumOff val="35000"/>
                  </a:schemeClr>
                </a:solidFill>
              </a:rPr>
              <a:t>melayani</a:t>
            </a:r>
            <a:r>
              <a:rPr lang="en-US" sz="1600" b="1" dirty="0">
                <a:solidFill>
                  <a:schemeClr val="tx1">
                    <a:lumMod val="65000"/>
                    <a:lumOff val="35000"/>
                  </a:schemeClr>
                </a:solidFill>
              </a:rPr>
              <a:t> </a:t>
            </a:r>
            <a:r>
              <a:rPr lang="en-US" sz="1600" b="1" dirty="0" err="1">
                <a:solidFill>
                  <a:schemeClr val="tx1">
                    <a:lumMod val="65000"/>
                    <a:lumOff val="35000"/>
                  </a:schemeClr>
                </a:solidFill>
              </a:rPr>
              <a:t>gangguan</a:t>
            </a:r>
            <a:r>
              <a:rPr lang="en-US" sz="1600" b="1" dirty="0">
                <a:solidFill>
                  <a:schemeClr val="tx1">
                    <a:lumMod val="65000"/>
                    <a:lumOff val="35000"/>
                  </a:schemeClr>
                </a:solidFill>
              </a:rPr>
              <a:t> (WO)</a:t>
            </a:r>
          </a:p>
          <a:p>
            <a:pPr marL="342900" indent="-342900">
              <a:buFont typeface="+mj-lt"/>
              <a:buAutoNum type="alphaLcPeriod"/>
            </a:pPr>
            <a:r>
              <a:rPr lang="en-US" sz="1600" b="1" dirty="0" err="1">
                <a:solidFill>
                  <a:schemeClr val="tx1">
                    <a:lumMod val="65000"/>
                    <a:lumOff val="35000"/>
                  </a:schemeClr>
                </a:solidFill>
              </a:rPr>
              <a:t>Petugas</a:t>
            </a:r>
            <a:r>
              <a:rPr lang="en-US" sz="1600" b="1" dirty="0">
                <a:solidFill>
                  <a:schemeClr val="tx1">
                    <a:lumMod val="65000"/>
                    <a:lumOff val="35000"/>
                  </a:schemeClr>
                </a:solidFill>
              </a:rPr>
              <a:t> yang </a:t>
            </a:r>
            <a:r>
              <a:rPr lang="en-US" sz="1600" b="1" dirty="0" err="1">
                <a:solidFill>
                  <a:schemeClr val="tx1">
                    <a:lumMod val="65000"/>
                    <a:lumOff val="35000"/>
                  </a:schemeClr>
                </a:solidFill>
              </a:rPr>
              <a:t>berada</a:t>
            </a:r>
            <a:r>
              <a:rPr lang="en-US" sz="1600" b="1" dirty="0">
                <a:solidFill>
                  <a:schemeClr val="tx1">
                    <a:lumMod val="65000"/>
                    <a:lumOff val="35000"/>
                  </a:schemeClr>
                </a:solidFill>
              </a:rPr>
              <a:t> </a:t>
            </a:r>
            <a:r>
              <a:rPr lang="en-US" sz="1600" b="1" dirty="0" err="1">
                <a:solidFill>
                  <a:schemeClr val="tx1">
                    <a:lumMod val="65000"/>
                    <a:lumOff val="35000"/>
                  </a:schemeClr>
                </a:solidFill>
              </a:rPr>
              <a:t>didekat</a:t>
            </a:r>
            <a:r>
              <a:rPr lang="en-US" sz="1600" b="1" dirty="0">
                <a:solidFill>
                  <a:schemeClr val="tx1">
                    <a:lumMod val="65000"/>
                    <a:lumOff val="35000"/>
                  </a:schemeClr>
                </a:solidFill>
              </a:rPr>
              <a:t> </a:t>
            </a:r>
            <a:r>
              <a:rPr lang="en-US" sz="1600" b="1" dirty="0" err="1">
                <a:solidFill>
                  <a:schemeClr val="tx1">
                    <a:lumMod val="65000"/>
                    <a:lumOff val="35000"/>
                  </a:schemeClr>
                </a:solidFill>
              </a:rPr>
              <a:t>dengan</a:t>
            </a:r>
            <a:r>
              <a:rPr lang="en-US" sz="1600" b="1" dirty="0">
                <a:solidFill>
                  <a:schemeClr val="tx1">
                    <a:lumMod val="65000"/>
                    <a:lumOff val="35000"/>
                  </a:schemeClr>
                </a:solidFill>
              </a:rPr>
              <a:t> </a:t>
            </a:r>
            <a:r>
              <a:rPr lang="en-US" sz="1600" b="1" dirty="0" err="1">
                <a:solidFill>
                  <a:schemeClr val="tx1">
                    <a:lumMod val="65000"/>
                    <a:lumOff val="35000"/>
                  </a:schemeClr>
                </a:solidFill>
              </a:rPr>
              <a:t>pelanggan</a:t>
            </a:r>
            <a:r>
              <a:rPr lang="en-US" sz="1600" b="1" dirty="0">
                <a:solidFill>
                  <a:schemeClr val="tx1">
                    <a:lumMod val="65000"/>
                    <a:lumOff val="35000"/>
                  </a:schemeClr>
                </a:solidFill>
              </a:rPr>
              <a:t> yang </a:t>
            </a:r>
            <a:r>
              <a:rPr lang="en-US" sz="1600" b="1" dirty="0" err="1">
                <a:solidFill>
                  <a:schemeClr val="tx1">
                    <a:lumMod val="65000"/>
                    <a:lumOff val="35000"/>
                  </a:schemeClr>
                </a:solidFill>
              </a:rPr>
              <a:t>melaporkan</a:t>
            </a:r>
            <a:endParaRPr lang="en-US" sz="1600" b="1" dirty="0">
              <a:solidFill>
                <a:schemeClr val="tx1">
                  <a:lumMod val="65000"/>
                  <a:lumOff val="35000"/>
                </a:schemeClr>
              </a:solidFill>
            </a:endParaRPr>
          </a:p>
        </p:txBody>
      </p:sp>
      <p:pic>
        <p:nvPicPr>
          <p:cNvPr id="21" name="Picture 20">
            <a:extLst>
              <a:ext uri="{FF2B5EF4-FFF2-40B4-BE49-F238E27FC236}">
                <a16:creationId xmlns:a16="http://schemas.microsoft.com/office/drawing/2014/main" id="{B531EF5E-39AC-4ACC-9D71-D49E4D1BD734}"/>
              </a:ext>
            </a:extLst>
          </p:cNvPr>
          <p:cNvPicPr>
            <a:picLocks noChangeAspect="1"/>
          </p:cNvPicPr>
          <p:nvPr/>
        </p:nvPicPr>
        <p:blipFill>
          <a:blip r:embed="rId10"/>
          <a:stretch>
            <a:fillRect/>
          </a:stretch>
        </p:blipFill>
        <p:spPr>
          <a:xfrm>
            <a:off x="6382909" y="5792162"/>
            <a:ext cx="389191" cy="389191"/>
          </a:xfrm>
          <a:prstGeom prst="rect">
            <a:avLst/>
          </a:prstGeom>
        </p:spPr>
      </p:pic>
    </p:spTree>
    <p:extLst>
      <p:ext uri="{BB962C8B-B14F-4D97-AF65-F5344CB8AC3E}">
        <p14:creationId xmlns:p14="http://schemas.microsoft.com/office/powerpoint/2010/main" val="48420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7CE14916-2964-4443-A4E1-8ADA81C2385F}"/>
              </a:ext>
            </a:extLst>
          </p:cNvPr>
          <p:cNvPicPr>
            <a:picLocks noChangeAspect="1"/>
          </p:cNvPicPr>
          <p:nvPr/>
        </p:nvPicPr>
        <p:blipFill rotWithShape="1">
          <a:blip r:embed="rId2"/>
          <a:srcRect l="25855" t="12805" r="23857" b="9829"/>
          <a:stretch/>
        </p:blipFill>
        <p:spPr>
          <a:xfrm>
            <a:off x="7281925" y="4395042"/>
            <a:ext cx="8356660" cy="8320835"/>
          </a:xfrm>
          <a:prstGeom prst="rect">
            <a:avLst/>
          </a:prstGeom>
        </p:spPr>
      </p:pic>
      <p:cxnSp>
        <p:nvCxnSpPr>
          <p:cNvPr id="86" name="Straight Connector 85">
            <a:extLst>
              <a:ext uri="{FF2B5EF4-FFF2-40B4-BE49-F238E27FC236}">
                <a16:creationId xmlns:a16="http://schemas.microsoft.com/office/drawing/2014/main" id="{14193356-0F53-489A-B93E-2996EB3B2758}"/>
              </a:ext>
            </a:extLst>
          </p:cNvPr>
          <p:cNvCxnSpPr>
            <a:cxnSpLocks/>
            <a:stCxn id="85" idx="6"/>
            <a:endCxn id="68" idx="2"/>
          </p:cNvCxnSpPr>
          <p:nvPr/>
        </p:nvCxnSpPr>
        <p:spPr>
          <a:xfrm flipV="1">
            <a:off x="3093349" y="3311873"/>
            <a:ext cx="5514335" cy="48555"/>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7E0D4F-E76C-4488-B50C-47BE6205D17C}"/>
              </a:ext>
            </a:extLst>
          </p:cNvPr>
          <p:cNvCxnSpPr>
            <a:stCxn id="8" idx="6"/>
            <a:endCxn id="65" idx="2"/>
          </p:cNvCxnSpPr>
          <p:nvPr/>
        </p:nvCxnSpPr>
        <p:spPr>
          <a:xfrm>
            <a:off x="1146731" y="1717624"/>
            <a:ext cx="7460953" cy="3462"/>
          </a:xfrm>
          <a:prstGeom prst="line">
            <a:avLst/>
          </a:prstGeom>
          <a:ln w="285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Arrow: Pentagon 23">
            <a:extLst>
              <a:ext uri="{FF2B5EF4-FFF2-40B4-BE49-F238E27FC236}">
                <a16:creationId xmlns:a16="http://schemas.microsoft.com/office/drawing/2014/main" id="{F17F9088-F7D9-4D48-A247-88343FA8C469}"/>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61177"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TIMELINE PEMBENTUKAN</a:t>
            </a:r>
          </a:p>
          <a:p>
            <a:pPr lvl="1"/>
            <a:r>
              <a:rPr lang="en-US" sz="2400" b="1" dirty="0"/>
              <a:t>COMMAND CENTER</a:t>
            </a:r>
          </a:p>
        </p:txBody>
      </p:sp>
      <p:sp>
        <p:nvSpPr>
          <p:cNvPr id="30" name="Arrow: Chevron 29">
            <a:extLst>
              <a:ext uri="{FF2B5EF4-FFF2-40B4-BE49-F238E27FC236}">
                <a16:creationId xmlns:a16="http://schemas.microsoft.com/office/drawing/2014/main" id="{37F9BDE4-65DD-41C7-AA31-361F9781C096}"/>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Rectangle: Rounded Corners 71">
            <a:extLst>
              <a:ext uri="{FF2B5EF4-FFF2-40B4-BE49-F238E27FC236}">
                <a16:creationId xmlns:a16="http://schemas.microsoft.com/office/drawing/2014/main" id="{13447FFC-E397-4BC3-B659-5C2D5200BE64}"/>
              </a:ext>
            </a:extLst>
          </p:cNvPr>
          <p:cNvSpPr/>
          <p:nvPr/>
        </p:nvSpPr>
        <p:spPr>
          <a:xfrm>
            <a:off x="9774936" y="6442212"/>
            <a:ext cx="816389" cy="534737"/>
          </a:xfrm>
          <a:prstGeom prst="round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8314415-68BB-49FE-9657-341D4D51B3B3}"/>
              </a:ext>
            </a:extLst>
          </p:cNvPr>
          <p:cNvSpPr/>
          <p:nvPr/>
        </p:nvSpPr>
        <p:spPr>
          <a:xfrm>
            <a:off x="10617652" y="6195028"/>
            <a:ext cx="383632" cy="7770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7E99D39B-9C6B-4E55-AFC5-77EDA83B8999}"/>
              </a:ext>
            </a:extLst>
          </p:cNvPr>
          <p:cNvSpPr/>
          <p:nvPr/>
        </p:nvSpPr>
        <p:spPr>
          <a:xfrm>
            <a:off x="11049068" y="6518916"/>
            <a:ext cx="490659" cy="534737"/>
          </a:xfrm>
          <a:prstGeom prst="round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64EA9BA4-B9EB-420F-83B3-A8AB1F78D5A4}"/>
              </a:ext>
            </a:extLst>
          </p:cNvPr>
          <p:cNvPicPr>
            <a:picLocks noChangeAspect="1"/>
          </p:cNvPicPr>
          <p:nvPr/>
        </p:nvPicPr>
        <p:blipFill rotWithShape="1">
          <a:blip r:embed="rId3"/>
          <a:srcRect l="29640" t="26653" r="28675" b="27333"/>
          <a:stretch/>
        </p:blipFill>
        <p:spPr>
          <a:xfrm>
            <a:off x="9320939" y="2351554"/>
            <a:ext cx="2040792" cy="1457993"/>
          </a:xfrm>
          <a:prstGeom prst="rect">
            <a:avLst/>
          </a:prstGeom>
        </p:spPr>
      </p:pic>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4"/>
          <a:srcRect l="15267" t="30908" r="15940" b="32192"/>
          <a:stretch/>
        </p:blipFill>
        <p:spPr>
          <a:xfrm>
            <a:off x="8991505" y="193591"/>
            <a:ext cx="1449352" cy="514855"/>
          </a:xfrm>
          <a:prstGeom prst="rect">
            <a:avLst/>
          </a:prstGeom>
          <a:noFill/>
        </p:spPr>
      </p:pic>
      <p:sp>
        <p:nvSpPr>
          <p:cNvPr id="5" name="Rectangle 4">
            <a:extLst>
              <a:ext uri="{FF2B5EF4-FFF2-40B4-BE49-F238E27FC236}">
                <a16:creationId xmlns:a16="http://schemas.microsoft.com/office/drawing/2014/main" id="{B9A87C2B-8DD8-45A6-BB97-45F32A16A03A}"/>
              </a:ext>
            </a:extLst>
          </p:cNvPr>
          <p:cNvSpPr/>
          <p:nvPr/>
        </p:nvSpPr>
        <p:spPr>
          <a:xfrm>
            <a:off x="230759" y="2038187"/>
            <a:ext cx="1583006" cy="415498"/>
          </a:xfrm>
          <a:prstGeom prst="rect">
            <a:avLst/>
          </a:prstGeom>
        </p:spPr>
        <p:txBody>
          <a:bodyPr wrap="square">
            <a:spAutoFit/>
          </a:bodyPr>
          <a:lstStyle/>
          <a:p>
            <a:pPr algn="ctr"/>
            <a:r>
              <a:rPr lang="en-US" sz="1050" b="1" dirty="0">
                <a:solidFill>
                  <a:schemeClr val="tx1">
                    <a:lumMod val="75000"/>
                    <a:lumOff val="25000"/>
                  </a:schemeClr>
                </a:solidFill>
                <a:latin typeface="Helvetica" panose="020B0604020202020204" pitchFamily="34" charset="0"/>
                <a:cs typeface="Helvetica" panose="020B0604020202020204" pitchFamily="34" charset="0"/>
              </a:rPr>
              <a:t>PEMBUATAN SKEMA ORGANISASI</a:t>
            </a:r>
            <a:endParaRPr lang="en-US" sz="1050" b="1" dirty="0"/>
          </a:p>
        </p:txBody>
      </p:sp>
      <p:sp>
        <p:nvSpPr>
          <p:cNvPr id="42" name="Rectangle 41">
            <a:extLst>
              <a:ext uri="{FF2B5EF4-FFF2-40B4-BE49-F238E27FC236}">
                <a16:creationId xmlns:a16="http://schemas.microsoft.com/office/drawing/2014/main" id="{DC15DC1A-74C2-48F0-BA37-ADE3D26A685E}"/>
              </a:ext>
            </a:extLst>
          </p:cNvPr>
          <p:cNvSpPr/>
          <p:nvPr/>
        </p:nvSpPr>
        <p:spPr>
          <a:xfrm>
            <a:off x="2140849" y="2087243"/>
            <a:ext cx="1583006" cy="253916"/>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PEMBUATAN SOP</a:t>
            </a:r>
          </a:p>
        </p:txBody>
      </p:sp>
      <p:sp>
        <p:nvSpPr>
          <p:cNvPr id="44" name="Rectangle 43">
            <a:extLst>
              <a:ext uri="{FF2B5EF4-FFF2-40B4-BE49-F238E27FC236}">
                <a16:creationId xmlns:a16="http://schemas.microsoft.com/office/drawing/2014/main" id="{B7EECFB2-BDDE-415D-8305-9056D20CCD84}"/>
              </a:ext>
            </a:extLst>
          </p:cNvPr>
          <p:cNvSpPr/>
          <p:nvPr/>
        </p:nvSpPr>
        <p:spPr>
          <a:xfrm>
            <a:off x="4082662" y="1987350"/>
            <a:ext cx="1583006" cy="415498"/>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PEMBUATAN RAB KEBUTUHAN CC</a:t>
            </a:r>
          </a:p>
        </p:txBody>
      </p:sp>
      <p:sp>
        <p:nvSpPr>
          <p:cNvPr id="45" name="Rectangle 44">
            <a:extLst>
              <a:ext uri="{FF2B5EF4-FFF2-40B4-BE49-F238E27FC236}">
                <a16:creationId xmlns:a16="http://schemas.microsoft.com/office/drawing/2014/main" id="{6F169ED8-4674-4B78-B206-E8C858BBC13A}"/>
              </a:ext>
            </a:extLst>
          </p:cNvPr>
          <p:cNvSpPr/>
          <p:nvPr/>
        </p:nvSpPr>
        <p:spPr>
          <a:xfrm>
            <a:off x="7857029" y="1973593"/>
            <a:ext cx="1986584" cy="415498"/>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PEMENUHAN SARANA &amp; PRASARANA PENUNJANG</a:t>
            </a:r>
          </a:p>
        </p:txBody>
      </p:sp>
      <p:sp>
        <p:nvSpPr>
          <p:cNvPr id="46" name="Rectangle 45">
            <a:extLst>
              <a:ext uri="{FF2B5EF4-FFF2-40B4-BE49-F238E27FC236}">
                <a16:creationId xmlns:a16="http://schemas.microsoft.com/office/drawing/2014/main" id="{24D208BF-FD8B-4608-97F3-3FC8D216AF3C}"/>
              </a:ext>
            </a:extLst>
          </p:cNvPr>
          <p:cNvSpPr/>
          <p:nvPr/>
        </p:nvSpPr>
        <p:spPr>
          <a:xfrm>
            <a:off x="5992752" y="1986266"/>
            <a:ext cx="1583006" cy="415498"/>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NODIN &amp; ALOKASI ANGGARAN</a:t>
            </a:r>
          </a:p>
        </p:txBody>
      </p:sp>
      <p:sp>
        <p:nvSpPr>
          <p:cNvPr id="48" name="Rectangle 47">
            <a:extLst>
              <a:ext uri="{FF2B5EF4-FFF2-40B4-BE49-F238E27FC236}">
                <a16:creationId xmlns:a16="http://schemas.microsoft.com/office/drawing/2014/main" id="{63625F1D-7860-4728-AB80-C233A7DDC78A}"/>
              </a:ext>
            </a:extLst>
          </p:cNvPr>
          <p:cNvSpPr/>
          <p:nvPr/>
        </p:nvSpPr>
        <p:spPr>
          <a:xfrm>
            <a:off x="7604000" y="3680600"/>
            <a:ext cx="2351137" cy="577081"/>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PELAKSANAAN KONTRAK SARANA &amp; PRASARANA PENUNJANG</a:t>
            </a:r>
          </a:p>
        </p:txBody>
      </p:sp>
      <p:sp>
        <p:nvSpPr>
          <p:cNvPr id="50" name="Rectangle 49">
            <a:extLst>
              <a:ext uri="{FF2B5EF4-FFF2-40B4-BE49-F238E27FC236}">
                <a16:creationId xmlns:a16="http://schemas.microsoft.com/office/drawing/2014/main" id="{C8759F06-CC73-4FC0-9E07-BD6871329AA1}"/>
              </a:ext>
            </a:extLst>
          </p:cNvPr>
          <p:cNvSpPr/>
          <p:nvPr/>
        </p:nvSpPr>
        <p:spPr>
          <a:xfrm>
            <a:off x="6037890" y="3713547"/>
            <a:ext cx="1583006" cy="577081"/>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SOSIALISASI &amp; PELATIHAN SPV DAN AGENT CC</a:t>
            </a:r>
          </a:p>
        </p:txBody>
      </p:sp>
      <p:sp>
        <p:nvSpPr>
          <p:cNvPr id="51" name="Rectangle 50">
            <a:extLst>
              <a:ext uri="{FF2B5EF4-FFF2-40B4-BE49-F238E27FC236}">
                <a16:creationId xmlns:a16="http://schemas.microsoft.com/office/drawing/2014/main" id="{BF16ED23-0715-46C0-840A-E61CB440A5D1}"/>
              </a:ext>
            </a:extLst>
          </p:cNvPr>
          <p:cNvSpPr/>
          <p:nvPr/>
        </p:nvSpPr>
        <p:spPr>
          <a:xfrm>
            <a:off x="4108007" y="3787415"/>
            <a:ext cx="1583006" cy="253916"/>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LAUNCHING CC</a:t>
            </a:r>
          </a:p>
        </p:txBody>
      </p:sp>
      <p:sp>
        <p:nvSpPr>
          <p:cNvPr id="52" name="Rectangle 51">
            <a:extLst>
              <a:ext uri="{FF2B5EF4-FFF2-40B4-BE49-F238E27FC236}">
                <a16:creationId xmlns:a16="http://schemas.microsoft.com/office/drawing/2014/main" id="{4ADC7762-E58F-41A1-90B8-7D9C82E574FE}"/>
              </a:ext>
            </a:extLst>
          </p:cNvPr>
          <p:cNvSpPr/>
          <p:nvPr/>
        </p:nvSpPr>
        <p:spPr>
          <a:xfrm>
            <a:off x="2142709" y="3787415"/>
            <a:ext cx="1583006" cy="253916"/>
          </a:xfrm>
          <a:prstGeom prst="rect">
            <a:avLst/>
          </a:prstGeom>
        </p:spPr>
        <p:txBody>
          <a:bodyPr wrap="square">
            <a:spAutoFit/>
          </a:bodyPr>
          <a:lstStyle/>
          <a:p>
            <a:pPr algn="ctr"/>
            <a:r>
              <a:rPr lang="en-US" sz="1050" b="1" dirty="0">
                <a:latin typeface="Helvetica" panose="020B0604020202020204" pitchFamily="34" charset="0"/>
                <a:cs typeface="Helvetica" panose="020B0604020202020204" pitchFamily="34" charset="0"/>
              </a:rPr>
              <a:t>EVALUASI CC</a:t>
            </a:r>
          </a:p>
        </p:txBody>
      </p:sp>
      <p:grpSp>
        <p:nvGrpSpPr>
          <p:cNvPr id="9" name="Group 8">
            <a:extLst>
              <a:ext uri="{FF2B5EF4-FFF2-40B4-BE49-F238E27FC236}">
                <a16:creationId xmlns:a16="http://schemas.microsoft.com/office/drawing/2014/main" id="{48B972F1-E15D-4C3A-B9AD-DA3640AAC435}"/>
              </a:ext>
            </a:extLst>
          </p:cNvPr>
          <p:cNvGrpSpPr/>
          <p:nvPr/>
        </p:nvGrpSpPr>
        <p:grpSpPr>
          <a:xfrm>
            <a:off x="798442" y="1543479"/>
            <a:ext cx="348289" cy="348289"/>
            <a:chOff x="3417507" y="1552484"/>
            <a:chExt cx="348289" cy="348289"/>
          </a:xfrm>
        </p:grpSpPr>
        <p:sp>
          <p:nvSpPr>
            <p:cNvPr id="7" name="Oval 6">
              <a:extLst>
                <a:ext uri="{FF2B5EF4-FFF2-40B4-BE49-F238E27FC236}">
                  <a16:creationId xmlns:a16="http://schemas.microsoft.com/office/drawing/2014/main" id="{CC5A290B-A55A-449F-862E-DF7C03594E19}"/>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A97079-E733-4171-951B-7CC1A8F49697}"/>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14501A23-1B7B-4CC7-9C02-AE2E5BEAE233}"/>
              </a:ext>
            </a:extLst>
          </p:cNvPr>
          <p:cNvGrpSpPr/>
          <p:nvPr/>
        </p:nvGrpSpPr>
        <p:grpSpPr>
          <a:xfrm>
            <a:off x="2749869" y="1546941"/>
            <a:ext cx="348289" cy="348289"/>
            <a:chOff x="3417507" y="1552484"/>
            <a:chExt cx="348289" cy="348289"/>
          </a:xfrm>
        </p:grpSpPr>
        <p:sp>
          <p:nvSpPr>
            <p:cNvPr id="55" name="Oval 54">
              <a:extLst>
                <a:ext uri="{FF2B5EF4-FFF2-40B4-BE49-F238E27FC236}">
                  <a16:creationId xmlns:a16="http://schemas.microsoft.com/office/drawing/2014/main" id="{CD86ED41-37E5-4C61-AADB-52EE447346A3}"/>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5568764-6B9D-4214-9BA3-81F1F242B45A}"/>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8DEBDBAE-F650-4F07-B5DF-A989A72AF090}"/>
              </a:ext>
            </a:extLst>
          </p:cNvPr>
          <p:cNvGrpSpPr/>
          <p:nvPr/>
        </p:nvGrpSpPr>
        <p:grpSpPr>
          <a:xfrm>
            <a:off x="4701296" y="1543478"/>
            <a:ext cx="348289" cy="348289"/>
            <a:chOff x="3417507" y="1552484"/>
            <a:chExt cx="348289" cy="348289"/>
          </a:xfrm>
        </p:grpSpPr>
        <p:sp>
          <p:nvSpPr>
            <p:cNvPr id="61" name="Oval 60">
              <a:extLst>
                <a:ext uri="{FF2B5EF4-FFF2-40B4-BE49-F238E27FC236}">
                  <a16:creationId xmlns:a16="http://schemas.microsoft.com/office/drawing/2014/main" id="{12B88439-DECE-42B4-9D16-A5C0013BAF5A}"/>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6C7DDB-CEA3-4200-9C04-4F102CD74C66}"/>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60FD46B7-7DA6-476E-9E1A-9F8AAEF1EA21}"/>
              </a:ext>
            </a:extLst>
          </p:cNvPr>
          <p:cNvGrpSpPr/>
          <p:nvPr/>
        </p:nvGrpSpPr>
        <p:grpSpPr>
          <a:xfrm>
            <a:off x="8607684" y="1546941"/>
            <a:ext cx="348289" cy="348289"/>
            <a:chOff x="3417507" y="1552484"/>
            <a:chExt cx="348289" cy="348289"/>
          </a:xfrm>
        </p:grpSpPr>
        <p:sp>
          <p:nvSpPr>
            <p:cNvPr id="64" name="Oval 63">
              <a:extLst>
                <a:ext uri="{FF2B5EF4-FFF2-40B4-BE49-F238E27FC236}">
                  <a16:creationId xmlns:a16="http://schemas.microsoft.com/office/drawing/2014/main" id="{796AC062-3ECE-4080-92C4-3AFEB00540F5}"/>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765B492A-3654-44E2-9AA8-97AE56C7A7A6}"/>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350DBA01-8E3C-4682-97E2-62DF1B407EAB}"/>
              </a:ext>
            </a:extLst>
          </p:cNvPr>
          <p:cNvGrpSpPr/>
          <p:nvPr/>
        </p:nvGrpSpPr>
        <p:grpSpPr>
          <a:xfrm>
            <a:off x="8607684" y="3137728"/>
            <a:ext cx="348289" cy="348289"/>
            <a:chOff x="3417507" y="1552484"/>
            <a:chExt cx="348289" cy="348289"/>
          </a:xfrm>
        </p:grpSpPr>
        <p:sp>
          <p:nvSpPr>
            <p:cNvPr id="67" name="Oval 66">
              <a:extLst>
                <a:ext uri="{FF2B5EF4-FFF2-40B4-BE49-F238E27FC236}">
                  <a16:creationId xmlns:a16="http://schemas.microsoft.com/office/drawing/2014/main" id="{68A361A7-0F8A-44B2-A957-20C39A46857E}"/>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118B746-CEB3-4E50-9373-EE4A33C1D15C}"/>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386DF29-08CE-4880-9140-3EF53DC89015}"/>
              </a:ext>
            </a:extLst>
          </p:cNvPr>
          <p:cNvGrpSpPr/>
          <p:nvPr/>
        </p:nvGrpSpPr>
        <p:grpSpPr>
          <a:xfrm>
            <a:off x="6652723" y="1546939"/>
            <a:ext cx="348289" cy="348289"/>
            <a:chOff x="3417507" y="1552484"/>
            <a:chExt cx="348289" cy="348289"/>
          </a:xfrm>
        </p:grpSpPr>
        <p:sp>
          <p:nvSpPr>
            <p:cNvPr id="70" name="Oval 69">
              <a:extLst>
                <a:ext uri="{FF2B5EF4-FFF2-40B4-BE49-F238E27FC236}">
                  <a16:creationId xmlns:a16="http://schemas.microsoft.com/office/drawing/2014/main" id="{08E565D9-2C59-4AEB-9B54-875B6460C2B1}"/>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1490826-4265-432D-BFB2-B1047A4D6A63}"/>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B87A05AA-104D-4004-9E85-6DEF847BCE9A}"/>
              </a:ext>
            </a:extLst>
          </p:cNvPr>
          <p:cNvGrpSpPr/>
          <p:nvPr/>
        </p:nvGrpSpPr>
        <p:grpSpPr>
          <a:xfrm>
            <a:off x="4700021" y="3186285"/>
            <a:ext cx="348289" cy="348289"/>
            <a:chOff x="3417507" y="1552484"/>
            <a:chExt cx="348289" cy="348289"/>
          </a:xfrm>
        </p:grpSpPr>
        <p:sp>
          <p:nvSpPr>
            <p:cNvPr id="78" name="Oval 77">
              <a:extLst>
                <a:ext uri="{FF2B5EF4-FFF2-40B4-BE49-F238E27FC236}">
                  <a16:creationId xmlns:a16="http://schemas.microsoft.com/office/drawing/2014/main" id="{26D471C2-7380-4A9A-BCBB-8A3281379B03}"/>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B266C13-CDED-4DA5-B8AD-807EBE11842A}"/>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D74C54E7-7EDD-4B57-93D5-9C4F308E6480}"/>
              </a:ext>
            </a:extLst>
          </p:cNvPr>
          <p:cNvGrpSpPr/>
          <p:nvPr/>
        </p:nvGrpSpPr>
        <p:grpSpPr>
          <a:xfrm>
            <a:off x="6654982" y="3186284"/>
            <a:ext cx="348289" cy="348289"/>
            <a:chOff x="3417507" y="1552484"/>
            <a:chExt cx="348289" cy="348289"/>
          </a:xfrm>
        </p:grpSpPr>
        <p:sp>
          <p:nvSpPr>
            <p:cNvPr id="81" name="Oval 80">
              <a:extLst>
                <a:ext uri="{FF2B5EF4-FFF2-40B4-BE49-F238E27FC236}">
                  <a16:creationId xmlns:a16="http://schemas.microsoft.com/office/drawing/2014/main" id="{356FAB04-9837-456F-B5AF-72AFE8B974EB}"/>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D2D8F2E-5CE0-42B6-8318-C098FF3DB867}"/>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D558E849-3A7B-4E59-9279-622C130BE6D1}"/>
              </a:ext>
            </a:extLst>
          </p:cNvPr>
          <p:cNvGrpSpPr/>
          <p:nvPr/>
        </p:nvGrpSpPr>
        <p:grpSpPr>
          <a:xfrm>
            <a:off x="2745060" y="3186283"/>
            <a:ext cx="348289" cy="348289"/>
            <a:chOff x="3417507" y="1552484"/>
            <a:chExt cx="348289" cy="348289"/>
          </a:xfrm>
        </p:grpSpPr>
        <p:sp>
          <p:nvSpPr>
            <p:cNvPr id="84" name="Oval 83">
              <a:extLst>
                <a:ext uri="{FF2B5EF4-FFF2-40B4-BE49-F238E27FC236}">
                  <a16:creationId xmlns:a16="http://schemas.microsoft.com/office/drawing/2014/main" id="{3491052C-527A-43EA-89C2-75A90037BD9F}"/>
                </a:ext>
              </a:extLst>
            </p:cNvPr>
            <p:cNvSpPr/>
            <p:nvPr/>
          </p:nvSpPr>
          <p:spPr>
            <a:xfrm>
              <a:off x="3469115" y="1601040"/>
              <a:ext cx="251178" cy="25117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B3D4B13-FCCF-4884-9FF0-E7046087B3EE}"/>
                </a:ext>
              </a:extLst>
            </p:cNvPr>
            <p:cNvSpPr/>
            <p:nvPr/>
          </p:nvSpPr>
          <p:spPr>
            <a:xfrm>
              <a:off x="3417507" y="1552484"/>
              <a:ext cx="348289" cy="348289"/>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reeform: Shape 37">
            <a:extLst>
              <a:ext uri="{FF2B5EF4-FFF2-40B4-BE49-F238E27FC236}">
                <a16:creationId xmlns:a16="http://schemas.microsoft.com/office/drawing/2014/main" id="{9EF93F6F-0A68-4F65-8ED4-964333E2D534}"/>
              </a:ext>
            </a:extLst>
          </p:cNvPr>
          <p:cNvSpPr/>
          <p:nvPr/>
        </p:nvSpPr>
        <p:spPr>
          <a:xfrm>
            <a:off x="8961120" y="1728216"/>
            <a:ext cx="952498" cy="1619940"/>
          </a:xfrm>
          <a:custGeom>
            <a:avLst/>
            <a:gdLst>
              <a:gd name="connsiteX0" fmla="*/ 0 w 952498"/>
              <a:gd name="connsiteY0" fmla="*/ 0 h 1619940"/>
              <a:gd name="connsiteX1" fmla="*/ 219456 w 952498"/>
              <a:gd name="connsiteY1" fmla="*/ 18288 h 1619940"/>
              <a:gd name="connsiteX2" fmla="*/ 265176 w 952498"/>
              <a:gd name="connsiteY2" fmla="*/ 27432 h 1619940"/>
              <a:gd name="connsiteX3" fmla="*/ 320040 w 952498"/>
              <a:gd name="connsiteY3" fmla="*/ 36576 h 1619940"/>
              <a:gd name="connsiteX4" fmla="*/ 402336 w 952498"/>
              <a:gd name="connsiteY4" fmla="*/ 45720 h 1619940"/>
              <a:gd name="connsiteX5" fmla="*/ 457200 w 952498"/>
              <a:gd name="connsiteY5" fmla="*/ 64008 h 1619940"/>
              <a:gd name="connsiteX6" fmla="*/ 530352 w 952498"/>
              <a:gd name="connsiteY6" fmla="*/ 100584 h 1619940"/>
              <a:gd name="connsiteX7" fmla="*/ 566928 w 952498"/>
              <a:gd name="connsiteY7" fmla="*/ 128016 h 1619940"/>
              <a:gd name="connsiteX8" fmla="*/ 612648 w 952498"/>
              <a:gd name="connsiteY8" fmla="*/ 146304 h 1619940"/>
              <a:gd name="connsiteX9" fmla="*/ 640080 w 952498"/>
              <a:gd name="connsiteY9" fmla="*/ 182880 h 1619940"/>
              <a:gd name="connsiteX10" fmla="*/ 667512 w 952498"/>
              <a:gd name="connsiteY10" fmla="*/ 201168 h 1619940"/>
              <a:gd name="connsiteX11" fmla="*/ 722376 w 952498"/>
              <a:gd name="connsiteY11" fmla="*/ 283464 h 1619940"/>
              <a:gd name="connsiteX12" fmla="*/ 740664 w 952498"/>
              <a:gd name="connsiteY12" fmla="*/ 310896 h 1619940"/>
              <a:gd name="connsiteX13" fmla="*/ 768096 w 952498"/>
              <a:gd name="connsiteY13" fmla="*/ 338328 h 1619940"/>
              <a:gd name="connsiteX14" fmla="*/ 804672 w 952498"/>
              <a:gd name="connsiteY14" fmla="*/ 402336 h 1619940"/>
              <a:gd name="connsiteX15" fmla="*/ 832104 w 952498"/>
              <a:gd name="connsiteY15" fmla="*/ 429768 h 1619940"/>
              <a:gd name="connsiteX16" fmla="*/ 859536 w 952498"/>
              <a:gd name="connsiteY16" fmla="*/ 521208 h 1619940"/>
              <a:gd name="connsiteX17" fmla="*/ 877824 w 952498"/>
              <a:gd name="connsiteY17" fmla="*/ 557784 h 1619940"/>
              <a:gd name="connsiteX18" fmla="*/ 896112 w 952498"/>
              <a:gd name="connsiteY18" fmla="*/ 621792 h 1619940"/>
              <a:gd name="connsiteX19" fmla="*/ 914400 w 952498"/>
              <a:gd name="connsiteY19" fmla="*/ 704088 h 1619940"/>
              <a:gd name="connsiteX20" fmla="*/ 941832 w 952498"/>
              <a:gd name="connsiteY20" fmla="*/ 795528 h 1619940"/>
              <a:gd name="connsiteX21" fmla="*/ 950976 w 952498"/>
              <a:gd name="connsiteY21" fmla="*/ 822960 h 1619940"/>
              <a:gd name="connsiteX22" fmla="*/ 941832 w 952498"/>
              <a:gd name="connsiteY22" fmla="*/ 1143000 h 1619940"/>
              <a:gd name="connsiteX23" fmla="*/ 877824 w 952498"/>
              <a:gd name="connsiteY23" fmla="*/ 1225296 h 1619940"/>
              <a:gd name="connsiteX24" fmla="*/ 832104 w 952498"/>
              <a:gd name="connsiteY24" fmla="*/ 1280160 h 1619940"/>
              <a:gd name="connsiteX25" fmla="*/ 813816 w 952498"/>
              <a:gd name="connsiteY25" fmla="*/ 1307592 h 1619940"/>
              <a:gd name="connsiteX26" fmla="*/ 740664 w 952498"/>
              <a:gd name="connsiteY26" fmla="*/ 1380744 h 1619940"/>
              <a:gd name="connsiteX27" fmla="*/ 722376 w 952498"/>
              <a:gd name="connsiteY27" fmla="*/ 1408176 h 1619940"/>
              <a:gd name="connsiteX28" fmla="*/ 576072 w 952498"/>
              <a:gd name="connsiteY28" fmla="*/ 1527048 h 1619940"/>
              <a:gd name="connsiteX29" fmla="*/ 539496 w 952498"/>
              <a:gd name="connsiteY29" fmla="*/ 1545336 h 1619940"/>
              <a:gd name="connsiteX30" fmla="*/ 484632 w 952498"/>
              <a:gd name="connsiteY30" fmla="*/ 1563624 h 1619940"/>
              <a:gd name="connsiteX31" fmla="*/ 411480 w 952498"/>
              <a:gd name="connsiteY31" fmla="*/ 1581912 h 1619940"/>
              <a:gd name="connsiteX32" fmla="*/ 365760 w 952498"/>
              <a:gd name="connsiteY32" fmla="*/ 1609344 h 1619940"/>
              <a:gd name="connsiteX33" fmla="*/ 9144 w 952498"/>
              <a:gd name="connsiteY33" fmla="*/ 1618488 h 161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52498" h="1619940">
                <a:moveTo>
                  <a:pt x="0" y="0"/>
                </a:moveTo>
                <a:cubicBezTo>
                  <a:pt x="57794" y="4128"/>
                  <a:pt x="157606" y="10041"/>
                  <a:pt x="219456" y="18288"/>
                </a:cubicBezTo>
                <a:cubicBezTo>
                  <a:pt x="234861" y="20342"/>
                  <a:pt x="249885" y="24652"/>
                  <a:pt x="265176" y="27432"/>
                </a:cubicBezTo>
                <a:cubicBezTo>
                  <a:pt x="283417" y="30749"/>
                  <a:pt x="301662" y="34126"/>
                  <a:pt x="320040" y="36576"/>
                </a:cubicBezTo>
                <a:cubicBezTo>
                  <a:pt x="347399" y="40224"/>
                  <a:pt x="374904" y="42672"/>
                  <a:pt x="402336" y="45720"/>
                </a:cubicBezTo>
                <a:cubicBezTo>
                  <a:pt x="420624" y="51816"/>
                  <a:pt x="440670" y="54090"/>
                  <a:pt x="457200" y="64008"/>
                </a:cubicBezTo>
                <a:cubicBezTo>
                  <a:pt x="511185" y="96399"/>
                  <a:pt x="486059" y="85820"/>
                  <a:pt x="530352" y="100584"/>
                </a:cubicBezTo>
                <a:cubicBezTo>
                  <a:pt x="542544" y="109728"/>
                  <a:pt x="553606" y="120615"/>
                  <a:pt x="566928" y="128016"/>
                </a:cubicBezTo>
                <a:cubicBezTo>
                  <a:pt x="581276" y="135987"/>
                  <a:pt x="599517" y="136456"/>
                  <a:pt x="612648" y="146304"/>
                </a:cubicBezTo>
                <a:cubicBezTo>
                  <a:pt x="624840" y="155448"/>
                  <a:pt x="629304" y="172104"/>
                  <a:pt x="640080" y="182880"/>
                </a:cubicBezTo>
                <a:cubicBezTo>
                  <a:pt x="647851" y="190651"/>
                  <a:pt x="658368" y="195072"/>
                  <a:pt x="667512" y="201168"/>
                </a:cubicBezTo>
                <a:lnTo>
                  <a:pt x="722376" y="283464"/>
                </a:lnTo>
                <a:cubicBezTo>
                  <a:pt x="728472" y="292608"/>
                  <a:pt x="732893" y="303125"/>
                  <a:pt x="740664" y="310896"/>
                </a:cubicBezTo>
                <a:cubicBezTo>
                  <a:pt x="749808" y="320040"/>
                  <a:pt x="759817" y="328394"/>
                  <a:pt x="768096" y="338328"/>
                </a:cubicBezTo>
                <a:cubicBezTo>
                  <a:pt x="811291" y="390162"/>
                  <a:pt x="759954" y="339731"/>
                  <a:pt x="804672" y="402336"/>
                </a:cubicBezTo>
                <a:cubicBezTo>
                  <a:pt x="812188" y="412859"/>
                  <a:pt x="822960" y="420624"/>
                  <a:pt x="832104" y="429768"/>
                </a:cubicBezTo>
                <a:cubicBezTo>
                  <a:pt x="838667" y="456019"/>
                  <a:pt x="848405" y="498946"/>
                  <a:pt x="859536" y="521208"/>
                </a:cubicBezTo>
                <a:cubicBezTo>
                  <a:pt x="865632" y="533400"/>
                  <a:pt x="872454" y="545255"/>
                  <a:pt x="877824" y="557784"/>
                </a:cubicBezTo>
                <a:cubicBezTo>
                  <a:pt x="887220" y="579708"/>
                  <a:pt x="889483" y="598591"/>
                  <a:pt x="896112" y="621792"/>
                </a:cubicBezTo>
                <a:cubicBezTo>
                  <a:pt x="919840" y="704839"/>
                  <a:pt x="886897" y="566572"/>
                  <a:pt x="914400" y="704088"/>
                </a:cubicBezTo>
                <a:cubicBezTo>
                  <a:pt x="921310" y="738637"/>
                  <a:pt x="930169" y="760539"/>
                  <a:pt x="941832" y="795528"/>
                </a:cubicBezTo>
                <a:lnTo>
                  <a:pt x="950976" y="822960"/>
                </a:lnTo>
                <a:cubicBezTo>
                  <a:pt x="947928" y="929640"/>
                  <a:pt x="960923" y="1037998"/>
                  <a:pt x="941832" y="1143000"/>
                </a:cubicBezTo>
                <a:cubicBezTo>
                  <a:pt x="935615" y="1177192"/>
                  <a:pt x="897101" y="1196380"/>
                  <a:pt x="877824" y="1225296"/>
                </a:cubicBezTo>
                <a:cubicBezTo>
                  <a:pt x="832418" y="1293404"/>
                  <a:pt x="890776" y="1209754"/>
                  <a:pt x="832104" y="1280160"/>
                </a:cubicBezTo>
                <a:cubicBezTo>
                  <a:pt x="825069" y="1288603"/>
                  <a:pt x="821208" y="1299460"/>
                  <a:pt x="813816" y="1307592"/>
                </a:cubicBezTo>
                <a:cubicBezTo>
                  <a:pt x="790619" y="1333108"/>
                  <a:pt x="759792" y="1352051"/>
                  <a:pt x="740664" y="1380744"/>
                </a:cubicBezTo>
                <a:cubicBezTo>
                  <a:pt x="734568" y="1389888"/>
                  <a:pt x="730410" y="1400678"/>
                  <a:pt x="722376" y="1408176"/>
                </a:cubicBezTo>
                <a:cubicBezTo>
                  <a:pt x="713546" y="1416417"/>
                  <a:pt x="621617" y="1501022"/>
                  <a:pt x="576072" y="1527048"/>
                </a:cubicBezTo>
                <a:cubicBezTo>
                  <a:pt x="564237" y="1533811"/>
                  <a:pt x="552152" y="1540274"/>
                  <a:pt x="539496" y="1545336"/>
                </a:cubicBezTo>
                <a:cubicBezTo>
                  <a:pt x="521598" y="1552495"/>
                  <a:pt x="503334" y="1558949"/>
                  <a:pt x="484632" y="1563624"/>
                </a:cubicBezTo>
                <a:lnTo>
                  <a:pt x="411480" y="1581912"/>
                </a:lnTo>
                <a:cubicBezTo>
                  <a:pt x="396240" y="1591056"/>
                  <a:pt x="383060" y="1605273"/>
                  <a:pt x="365760" y="1609344"/>
                </a:cubicBezTo>
                <a:cubicBezTo>
                  <a:pt x="297852" y="1625322"/>
                  <a:pt x="15075" y="1618488"/>
                  <a:pt x="9144" y="1618488"/>
                </a:cubicBezTo>
              </a:path>
            </a:pathLst>
          </a:custGeom>
          <a:no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2E78A86-D7EC-4A79-9F78-0C33009CF6E9}"/>
              </a:ext>
            </a:extLst>
          </p:cNvPr>
          <p:cNvSpPr/>
          <p:nvPr/>
        </p:nvSpPr>
        <p:spPr>
          <a:xfrm>
            <a:off x="230759" y="1045996"/>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M3 SEPT</a:t>
            </a:r>
          </a:p>
        </p:txBody>
      </p:sp>
      <p:sp>
        <p:nvSpPr>
          <p:cNvPr id="89" name="Rectangle 88">
            <a:extLst>
              <a:ext uri="{FF2B5EF4-FFF2-40B4-BE49-F238E27FC236}">
                <a16:creationId xmlns:a16="http://schemas.microsoft.com/office/drawing/2014/main" id="{0C72C880-302A-4156-8565-E1BA73C1F4F0}"/>
              </a:ext>
            </a:extLst>
          </p:cNvPr>
          <p:cNvSpPr/>
          <p:nvPr/>
        </p:nvSpPr>
        <p:spPr>
          <a:xfrm>
            <a:off x="2112379" y="1048667"/>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M3 SEPT</a:t>
            </a:r>
          </a:p>
        </p:txBody>
      </p:sp>
      <p:sp>
        <p:nvSpPr>
          <p:cNvPr id="90" name="Rectangle 89">
            <a:extLst>
              <a:ext uri="{FF2B5EF4-FFF2-40B4-BE49-F238E27FC236}">
                <a16:creationId xmlns:a16="http://schemas.microsoft.com/office/drawing/2014/main" id="{5A438DCA-F334-4F8F-A5D2-A77481837B38}"/>
              </a:ext>
            </a:extLst>
          </p:cNvPr>
          <p:cNvSpPr/>
          <p:nvPr/>
        </p:nvSpPr>
        <p:spPr>
          <a:xfrm>
            <a:off x="4082662" y="1049096"/>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M4 SEPT</a:t>
            </a:r>
          </a:p>
        </p:txBody>
      </p:sp>
      <p:sp>
        <p:nvSpPr>
          <p:cNvPr id="91" name="Rectangle 90">
            <a:extLst>
              <a:ext uri="{FF2B5EF4-FFF2-40B4-BE49-F238E27FC236}">
                <a16:creationId xmlns:a16="http://schemas.microsoft.com/office/drawing/2014/main" id="{96F107BB-0963-4DB2-860C-A1A3FED611F6}"/>
              </a:ext>
            </a:extLst>
          </p:cNvPr>
          <p:cNvSpPr/>
          <p:nvPr/>
        </p:nvSpPr>
        <p:spPr>
          <a:xfrm>
            <a:off x="7988065" y="1050926"/>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M1 OKT</a:t>
            </a:r>
          </a:p>
        </p:txBody>
      </p:sp>
      <p:sp>
        <p:nvSpPr>
          <p:cNvPr id="92" name="Rectangle 91">
            <a:extLst>
              <a:ext uri="{FF2B5EF4-FFF2-40B4-BE49-F238E27FC236}">
                <a16:creationId xmlns:a16="http://schemas.microsoft.com/office/drawing/2014/main" id="{E4041176-F175-4515-9172-BE664EC5484E}"/>
              </a:ext>
            </a:extLst>
          </p:cNvPr>
          <p:cNvSpPr/>
          <p:nvPr/>
        </p:nvSpPr>
        <p:spPr>
          <a:xfrm>
            <a:off x="6052945" y="1075539"/>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M4 SEPT</a:t>
            </a:r>
          </a:p>
        </p:txBody>
      </p:sp>
      <p:sp>
        <p:nvSpPr>
          <p:cNvPr id="93" name="Rectangle 92">
            <a:extLst>
              <a:ext uri="{FF2B5EF4-FFF2-40B4-BE49-F238E27FC236}">
                <a16:creationId xmlns:a16="http://schemas.microsoft.com/office/drawing/2014/main" id="{B787DB32-A932-4BDB-A031-A5D7ABF8666E}"/>
              </a:ext>
            </a:extLst>
          </p:cNvPr>
          <p:cNvSpPr/>
          <p:nvPr/>
        </p:nvSpPr>
        <p:spPr>
          <a:xfrm>
            <a:off x="7988065" y="2730725"/>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M1 OKT</a:t>
            </a:r>
          </a:p>
        </p:txBody>
      </p:sp>
      <p:sp>
        <p:nvSpPr>
          <p:cNvPr id="94" name="Rectangle 93">
            <a:extLst>
              <a:ext uri="{FF2B5EF4-FFF2-40B4-BE49-F238E27FC236}">
                <a16:creationId xmlns:a16="http://schemas.microsoft.com/office/drawing/2014/main" id="{E5DBD623-D02C-4783-8439-50667EFD128C}"/>
              </a:ext>
            </a:extLst>
          </p:cNvPr>
          <p:cNvSpPr/>
          <p:nvPr/>
        </p:nvSpPr>
        <p:spPr>
          <a:xfrm>
            <a:off x="6037890" y="2730725"/>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M2 OKT</a:t>
            </a:r>
          </a:p>
        </p:txBody>
      </p:sp>
      <p:sp>
        <p:nvSpPr>
          <p:cNvPr id="95" name="Rectangle 94">
            <a:extLst>
              <a:ext uri="{FF2B5EF4-FFF2-40B4-BE49-F238E27FC236}">
                <a16:creationId xmlns:a16="http://schemas.microsoft.com/office/drawing/2014/main" id="{DE5F7F28-6434-45F5-B9B7-4B2B849BEA6E}"/>
              </a:ext>
            </a:extLst>
          </p:cNvPr>
          <p:cNvSpPr/>
          <p:nvPr/>
        </p:nvSpPr>
        <p:spPr>
          <a:xfrm>
            <a:off x="4066404" y="2733366"/>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M3 OKT</a:t>
            </a:r>
          </a:p>
        </p:txBody>
      </p:sp>
      <p:sp>
        <p:nvSpPr>
          <p:cNvPr id="96" name="Rectangle 95">
            <a:extLst>
              <a:ext uri="{FF2B5EF4-FFF2-40B4-BE49-F238E27FC236}">
                <a16:creationId xmlns:a16="http://schemas.microsoft.com/office/drawing/2014/main" id="{1B0F0F88-8CAD-4CDB-8222-E7BEFDC26049}"/>
              </a:ext>
            </a:extLst>
          </p:cNvPr>
          <p:cNvSpPr/>
          <p:nvPr/>
        </p:nvSpPr>
        <p:spPr>
          <a:xfrm>
            <a:off x="2135563" y="2724620"/>
            <a:ext cx="158300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M4 OKT</a:t>
            </a:r>
          </a:p>
        </p:txBody>
      </p:sp>
      <p:sp>
        <p:nvSpPr>
          <p:cNvPr id="99" name="Rectangle 98">
            <a:extLst>
              <a:ext uri="{FF2B5EF4-FFF2-40B4-BE49-F238E27FC236}">
                <a16:creationId xmlns:a16="http://schemas.microsoft.com/office/drawing/2014/main" id="{8AF21905-BE50-431B-BF4F-69FF7783A71A}"/>
              </a:ext>
            </a:extLst>
          </p:cNvPr>
          <p:cNvSpPr/>
          <p:nvPr/>
        </p:nvSpPr>
        <p:spPr>
          <a:xfrm>
            <a:off x="503221" y="4804301"/>
            <a:ext cx="3865202" cy="461665"/>
          </a:xfrm>
          <a:prstGeom prst="rect">
            <a:avLst/>
          </a:prstGeom>
        </p:spPr>
        <p:txBody>
          <a:bodyPr wrap="square">
            <a:spAutoFit/>
          </a:bodyPr>
          <a:lstStyle/>
          <a:p>
            <a:pPr algn="ctr"/>
            <a:r>
              <a:rPr lang="en-US" sz="2400" b="1">
                <a:ln>
                  <a:solidFill>
                    <a:schemeClr val="tx1">
                      <a:lumMod val="50000"/>
                      <a:lumOff val="50000"/>
                    </a:schemeClr>
                  </a:solidFill>
                </a:ln>
                <a:solidFill>
                  <a:schemeClr val="accent4">
                    <a:lumMod val="40000"/>
                    <a:lumOff val="60000"/>
                  </a:schemeClr>
                </a:solidFill>
              </a:rPr>
              <a:t>PROGRESS ! (per 1 Oktober)</a:t>
            </a:r>
            <a:endParaRPr lang="en-US" sz="2400" b="1" dirty="0">
              <a:ln>
                <a:solidFill>
                  <a:schemeClr val="tx1">
                    <a:lumMod val="50000"/>
                    <a:lumOff val="50000"/>
                  </a:schemeClr>
                </a:solidFill>
              </a:ln>
              <a:solidFill>
                <a:schemeClr val="accent4">
                  <a:lumMod val="40000"/>
                  <a:lumOff val="60000"/>
                </a:schemeClr>
              </a:solidFill>
            </a:endParaRPr>
          </a:p>
        </p:txBody>
      </p:sp>
      <p:sp>
        <p:nvSpPr>
          <p:cNvPr id="100" name="Rectangle 99">
            <a:extLst>
              <a:ext uri="{FF2B5EF4-FFF2-40B4-BE49-F238E27FC236}">
                <a16:creationId xmlns:a16="http://schemas.microsoft.com/office/drawing/2014/main" id="{0DC9C1C1-3CE5-4534-BE0B-7583C9A9E5AF}"/>
              </a:ext>
            </a:extLst>
          </p:cNvPr>
          <p:cNvSpPr/>
          <p:nvPr/>
        </p:nvSpPr>
        <p:spPr>
          <a:xfrm>
            <a:off x="549520" y="5252752"/>
            <a:ext cx="3716922" cy="1465786"/>
          </a:xfrm>
          <a:prstGeom prst="rect">
            <a:avLst/>
          </a:prstGeom>
        </p:spPr>
        <p:txBody>
          <a:bodyPr wrap="square">
            <a:spAutoFit/>
          </a:bodyPr>
          <a:lstStyle/>
          <a:p>
            <a:pPr marL="228600" indent="-228600">
              <a:lnSpc>
                <a:spcPct val="150000"/>
              </a:lnSpc>
              <a:buFont typeface="+mj-lt"/>
              <a:buAutoNum type="arabicPeriod"/>
            </a:pPr>
            <a:r>
              <a:rPr lang="en-US" sz="1050" b="1" dirty="0">
                <a:latin typeface="Helvetica" panose="020B0604020202020204" pitchFamily="34" charset="0"/>
                <a:cs typeface="Helvetica" panose="020B0604020202020204" pitchFamily="34" charset="0"/>
              </a:rPr>
              <a:t>TELAH DILAKUKAN PENGGABUNGAN OPERATOR</a:t>
            </a:r>
          </a:p>
          <a:p>
            <a:pPr marL="228600" indent="-228600">
              <a:lnSpc>
                <a:spcPct val="150000"/>
              </a:lnSpc>
              <a:buFont typeface="+mj-lt"/>
              <a:buAutoNum type="arabicPeriod"/>
            </a:pPr>
            <a:r>
              <a:rPr lang="en-US" sz="1050" b="1" dirty="0">
                <a:latin typeface="Helvetica" panose="020B0604020202020204" pitchFamily="34" charset="0"/>
                <a:cs typeface="Helvetica" panose="020B0604020202020204" pitchFamily="34" charset="0"/>
              </a:rPr>
              <a:t>PELAKSANAAN DILAPANGAN TELAH BORDERLESS</a:t>
            </a:r>
          </a:p>
          <a:p>
            <a:pPr marL="228600" indent="-228600">
              <a:lnSpc>
                <a:spcPct val="150000"/>
              </a:lnSpc>
              <a:buFont typeface="+mj-lt"/>
              <a:buAutoNum type="arabicPeriod"/>
            </a:pPr>
            <a:r>
              <a:rPr lang="en-US" sz="1050" b="1" dirty="0">
                <a:latin typeface="Helvetica" panose="020B0604020202020204" pitchFamily="34" charset="0"/>
                <a:cs typeface="Helvetica" panose="020B0604020202020204" pitchFamily="34" charset="0"/>
              </a:rPr>
              <a:t>SETIAP KENDARAAN GANGGUAN TELAH TERPASANG GPS TRACKER</a:t>
            </a:r>
          </a:p>
          <a:p>
            <a:pPr marL="228600" indent="-228600">
              <a:buFont typeface="+mj-lt"/>
              <a:buAutoNum type="arabicPeriod"/>
            </a:pPr>
            <a:endParaRPr lang="en-US" sz="1050" b="1" dirty="0">
              <a:latin typeface="Helvetica" panose="020B0604020202020204" pitchFamily="34" charset="0"/>
              <a:cs typeface="Helvetica" panose="020B0604020202020204" pitchFamily="34" charset="0"/>
            </a:endParaRPr>
          </a:p>
        </p:txBody>
      </p:sp>
      <p:pic>
        <p:nvPicPr>
          <p:cNvPr id="97" name="Picture 96">
            <a:extLst>
              <a:ext uri="{FF2B5EF4-FFF2-40B4-BE49-F238E27FC236}">
                <a16:creationId xmlns:a16="http://schemas.microsoft.com/office/drawing/2014/main" id="{91FE2327-1446-4B61-8FDE-5FE13EA47213}"/>
              </a:ext>
            </a:extLst>
          </p:cNvPr>
          <p:cNvPicPr>
            <a:picLocks noChangeAspect="1"/>
          </p:cNvPicPr>
          <p:nvPr/>
        </p:nvPicPr>
        <p:blipFill rotWithShape="1">
          <a:blip r:embed="rId5"/>
          <a:srcRect l="35189" t="37067" r="34456" b="35494"/>
          <a:stretch/>
        </p:blipFill>
        <p:spPr>
          <a:xfrm>
            <a:off x="815423" y="1537204"/>
            <a:ext cx="354059" cy="320040"/>
          </a:xfrm>
          <a:prstGeom prst="rect">
            <a:avLst/>
          </a:prstGeom>
        </p:spPr>
      </p:pic>
      <p:pic>
        <p:nvPicPr>
          <p:cNvPr id="101" name="Picture 100">
            <a:extLst>
              <a:ext uri="{FF2B5EF4-FFF2-40B4-BE49-F238E27FC236}">
                <a16:creationId xmlns:a16="http://schemas.microsoft.com/office/drawing/2014/main" id="{0EA5A796-0440-4EA7-95EC-4514E2D3B474}"/>
              </a:ext>
            </a:extLst>
          </p:cNvPr>
          <p:cNvPicPr>
            <a:picLocks noChangeAspect="1"/>
          </p:cNvPicPr>
          <p:nvPr/>
        </p:nvPicPr>
        <p:blipFill rotWithShape="1">
          <a:blip r:embed="rId5"/>
          <a:srcRect l="35189" t="37067" r="34456" b="35494"/>
          <a:stretch/>
        </p:blipFill>
        <p:spPr>
          <a:xfrm>
            <a:off x="2769735" y="1543478"/>
            <a:ext cx="354059" cy="320040"/>
          </a:xfrm>
          <a:prstGeom prst="rect">
            <a:avLst/>
          </a:prstGeom>
        </p:spPr>
      </p:pic>
      <p:pic>
        <p:nvPicPr>
          <p:cNvPr id="102" name="Picture 101">
            <a:extLst>
              <a:ext uri="{FF2B5EF4-FFF2-40B4-BE49-F238E27FC236}">
                <a16:creationId xmlns:a16="http://schemas.microsoft.com/office/drawing/2014/main" id="{7EBFD80A-46BC-4101-ACAC-942067010D81}"/>
              </a:ext>
            </a:extLst>
          </p:cNvPr>
          <p:cNvPicPr>
            <a:picLocks noChangeAspect="1"/>
          </p:cNvPicPr>
          <p:nvPr/>
        </p:nvPicPr>
        <p:blipFill rotWithShape="1">
          <a:blip r:embed="rId5"/>
          <a:srcRect l="35189" t="37067" r="34456" b="35494"/>
          <a:stretch/>
        </p:blipFill>
        <p:spPr>
          <a:xfrm>
            <a:off x="4731813" y="1546941"/>
            <a:ext cx="354059" cy="320040"/>
          </a:xfrm>
          <a:prstGeom prst="rect">
            <a:avLst/>
          </a:prstGeom>
        </p:spPr>
      </p:pic>
      <p:pic>
        <p:nvPicPr>
          <p:cNvPr id="103" name="Picture 102">
            <a:extLst>
              <a:ext uri="{FF2B5EF4-FFF2-40B4-BE49-F238E27FC236}">
                <a16:creationId xmlns:a16="http://schemas.microsoft.com/office/drawing/2014/main" id="{6E44E71C-8DE7-421C-AF70-99A61C26877D}"/>
              </a:ext>
            </a:extLst>
          </p:cNvPr>
          <p:cNvPicPr>
            <a:picLocks noChangeAspect="1"/>
          </p:cNvPicPr>
          <p:nvPr/>
        </p:nvPicPr>
        <p:blipFill rotWithShape="1">
          <a:blip r:embed="rId5"/>
          <a:srcRect l="35189" t="37067" r="34456" b="35494"/>
          <a:stretch/>
        </p:blipFill>
        <p:spPr>
          <a:xfrm>
            <a:off x="6678359" y="1533636"/>
            <a:ext cx="354059" cy="320040"/>
          </a:xfrm>
          <a:prstGeom prst="rect">
            <a:avLst/>
          </a:prstGeom>
        </p:spPr>
      </p:pic>
      <p:pic>
        <p:nvPicPr>
          <p:cNvPr id="104" name="Picture 103">
            <a:extLst>
              <a:ext uri="{FF2B5EF4-FFF2-40B4-BE49-F238E27FC236}">
                <a16:creationId xmlns:a16="http://schemas.microsoft.com/office/drawing/2014/main" id="{4BD83EDE-67A8-4BCF-A8E0-CA8A35A514E6}"/>
              </a:ext>
            </a:extLst>
          </p:cNvPr>
          <p:cNvPicPr>
            <a:picLocks noChangeAspect="1"/>
          </p:cNvPicPr>
          <p:nvPr/>
        </p:nvPicPr>
        <p:blipFill rotWithShape="1">
          <a:blip r:embed="rId5"/>
          <a:srcRect l="35189" t="37067" r="34456" b="35494"/>
          <a:stretch/>
        </p:blipFill>
        <p:spPr>
          <a:xfrm>
            <a:off x="8642546" y="1548579"/>
            <a:ext cx="354059" cy="320040"/>
          </a:xfrm>
          <a:prstGeom prst="rect">
            <a:avLst/>
          </a:prstGeom>
        </p:spPr>
      </p:pic>
      <p:pic>
        <p:nvPicPr>
          <p:cNvPr id="105" name="Picture 104">
            <a:extLst>
              <a:ext uri="{FF2B5EF4-FFF2-40B4-BE49-F238E27FC236}">
                <a16:creationId xmlns:a16="http://schemas.microsoft.com/office/drawing/2014/main" id="{ACF4BE4D-ABB3-49E3-A5D0-33162F719AD8}"/>
              </a:ext>
            </a:extLst>
          </p:cNvPr>
          <p:cNvPicPr>
            <a:picLocks noChangeAspect="1"/>
          </p:cNvPicPr>
          <p:nvPr/>
        </p:nvPicPr>
        <p:blipFill rotWithShape="1">
          <a:blip r:embed="rId5"/>
          <a:srcRect l="35189" t="37067" r="34456" b="35494"/>
          <a:stretch/>
        </p:blipFill>
        <p:spPr>
          <a:xfrm>
            <a:off x="8618591" y="3136688"/>
            <a:ext cx="354059" cy="320040"/>
          </a:xfrm>
          <a:prstGeom prst="rect">
            <a:avLst/>
          </a:prstGeom>
        </p:spPr>
      </p:pic>
      <p:pic>
        <p:nvPicPr>
          <p:cNvPr id="3" name="Picture 2">
            <a:extLst>
              <a:ext uri="{FF2B5EF4-FFF2-40B4-BE49-F238E27FC236}">
                <a16:creationId xmlns:a16="http://schemas.microsoft.com/office/drawing/2014/main" id="{48DE4B9F-4F08-4EC0-A672-44DF1C38BE5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4656266" y="4951215"/>
            <a:ext cx="3047884" cy="1523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B56E0B65-F1B5-46BA-B888-EC1313535F19}"/>
              </a:ext>
            </a:extLst>
          </p:cNvPr>
          <p:cNvPicPr>
            <a:picLocks noChangeAspect="1"/>
          </p:cNvPicPr>
          <p:nvPr/>
        </p:nvPicPr>
        <p:blipFill>
          <a:blip r:embed="rId8"/>
          <a:stretch>
            <a:fillRect/>
          </a:stretch>
        </p:blipFill>
        <p:spPr>
          <a:xfrm>
            <a:off x="8555310" y="4952404"/>
            <a:ext cx="2716616" cy="1528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087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Pentagon 38">
            <a:extLst>
              <a:ext uri="{FF2B5EF4-FFF2-40B4-BE49-F238E27FC236}">
                <a16:creationId xmlns:a16="http://schemas.microsoft.com/office/drawing/2014/main" id="{0AFACD8E-24CE-4124-998C-A25C63BED540}"/>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hevron 39">
            <a:extLst>
              <a:ext uri="{FF2B5EF4-FFF2-40B4-BE49-F238E27FC236}">
                <a16:creationId xmlns:a16="http://schemas.microsoft.com/office/drawing/2014/main" id="{D68D4F2D-DF28-4192-90A0-CBAE3DB2C3ED}"/>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hevron 42">
            <a:extLst>
              <a:ext uri="{FF2B5EF4-FFF2-40B4-BE49-F238E27FC236}">
                <a16:creationId xmlns:a16="http://schemas.microsoft.com/office/drawing/2014/main" id="{7226ADC9-2087-4BC8-9FE4-69B115E6235F}"/>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2101B579-33EE-45AA-B5BB-A8452FBB4CC9}"/>
              </a:ext>
            </a:extLst>
          </p:cNvPr>
          <p:cNvSpPr/>
          <p:nvPr/>
        </p:nvSpPr>
        <p:spPr>
          <a:xfrm>
            <a:off x="4561177"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Pentagon 48">
            <a:extLst>
              <a:ext uri="{FF2B5EF4-FFF2-40B4-BE49-F238E27FC236}">
                <a16:creationId xmlns:a16="http://schemas.microsoft.com/office/drawing/2014/main" id="{9A51EE95-8CF3-4701-AA96-CE348C7C91B0}"/>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COMMAND CENTER</a:t>
            </a:r>
          </a:p>
        </p:txBody>
      </p:sp>
      <p:sp>
        <p:nvSpPr>
          <p:cNvPr id="54" name="Arrow: Chevron 53">
            <a:extLst>
              <a:ext uri="{FF2B5EF4-FFF2-40B4-BE49-F238E27FC236}">
                <a16:creationId xmlns:a16="http://schemas.microsoft.com/office/drawing/2014/main" id="{53364AE5-CF7A-40C5-AE96-262D78EA9D2C}"/>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20BCFA18-33EA-4C19-B8EE-2F21E5AF9D1F}"/>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Chevron 57">
            <a:extLst>
              <a:ext uri="{FF2B5EF4-FFF2-40B4-BE49-F238E27FC236}">
                <a16:creationId xmlns:a16="http://schemas.microsoft.com/office/drawing/2014/main" id="{6C234619-4654-42DB-9182-5ECDE0248D99}"/>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1" name="Picture 20">
            <a:extLst>
              <a:ext uri="{FF2B5EF4-FFF2-40B4-BE49-F238E27FC236}">
                <a16:creationId xmlns:a16="http://schemas.microsoft.com/office/drawing/2014/main" id="{0DA054B6-97C2-44CC-AE10-EB2561E2FB55}"/>
              </a:ext>
            </a:extLst>
          </p:cNvPr>
          <p:cNvPicPr>
            <a:picLocks noChangeAspect="1"/>
          </p:cNvPicPr>
          <p:nvPr/>
        </p:nvPicPr>
        <p:blipFill>
          <a:blip r:embed="rId5"/>
          <a:stretch>
            <a:fillRect/>
          </a:stretch>
        </p:blipFill>
        <p:spPr>
          <a:xfrm>
            <a:off x="604520" y="3843020"/>
            <a:ext cx="5181598" cy="2590799"/>
          </a:xfrm>
          <a:prstGeom prst="rect">
            <a:avLst/>
          </a:prstGeom>
        </p:spPr>
      </p:pic>
      <p:pic>
        <p:nvPicPr>
          <p:cNvPr id="23" name="Picture 22">
            <a:extLst>
              <a:ext uri="{FF2B5EF4-FFF2-40B4-BE49-F238E27FC236}">
                <a16:creationId xmlns:a16="http://schemas.microsoft.com/office/drawing/2014/main" id="{A8D5E1C1-CF60-42A5-A89B-249F4D0ADE0C}"/>
              </a:ext>
            </a:extLst>
          </p:cNvPr>
          <p:cNvPicPr>
            <a:picLocks noChangeAspect="1"/>
          </p:cNvPicPr>
          <p:nvPr/>
        </p:nvPicPr>
        <p:blipFill>
          <a:blip r:embed="rId6"/>
          <a:stretch>
            <a:fillRect/>
          </a:stretch>
        </p:blipFill>
        <p:spPr>
          <a:xfrm>
            <a:off x="6258562" y="3843020"/>
            <a:ext cx="5181598" cy="2590799"/>
          </a:xfrm>
          <a:prstGeom prst="rect">
            <a:avLst/>
          </a:prstGeom>
        </p:spPr>
      </p:pic>
      <p:pic>
        <p:nvPicPr>
          <p:cNvPr id="59" name="Picture 58">
            <a:extLst>
              <a:ext uri="{FF2B5EF4-FFF2-40B4-BE49-F238E27FC236}">
                <a16:creationId xmlns:a16="http://schemas.microsoft.com/office/drawing/2014/main" id="{4BE453DF-1F7F-494C-8144-330BB2E24643}"/>
              </a:ext>
            </a:extLst>
          </p:cNvPr>
          <p:cNvPicPr>
            <a:picLocks noChangeAspect="1"/>
          </p:cNvPicPr>
          <p:nvPr/>
        </p:nvPicPr>
        <p:blipFill>
          <a:blip r:embed="rId7"/>
          <a:stretch>
            <a:fillRect/>
          </a:stretch>
        </p:blipFill>
        <p:spPr>
          <a:xfrm>
            <a:off x="3984615" y="1092057"/>
            <a:ext cx="4547894" cy="2571310"/>
          </a:xfrm>
          <a:prstGeom prst="rect">
            <a:avLst/>
          </a:prstGeom>
        </p:spPr>
      </p:pic>
    </p:spTree>
    <p:extLst>
      <p:ext uri="{BB962C8B-B14F-4D97-AF65-F5344CB8AC3E}">
        <p14:creationId xmlns:p14="http://schemas.microsoft.com/office/powerpoint/2010/main" val="248945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B730015-F13E-4CF2-99A1-CD31C662D1CF}"/>
              </a:ext>
            </a:extLst>
          </p:cNvPr>
          <p:cNvPicPr>
            <a:picLocks noChangeAspect="1"/>
          </p:cNvPicPr>
          <p:nvPr/>
        </p:nvPicPr>
        <p:blipFill>
          <a:blip r:embed="rId3"/>
          <a:stretch>
            <a:fillRect/>
          </a:stretch>
        </p:blipFill>
        <p:spPr>
          <a:xfrm>
            <a:off x="-1538285" y="724107"/>
            <a:ext cx="8039005" cy="5359337"/>
          </a:xfrm>
          <a:prstGeom prst="rect">
            <a:avLst/>
          </a:prstGeom>
        </p:spPr>
      </p:pic>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4"/>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Pentagon 38">
            <a:extLst>
              <a:ext uri="{FF2B5EF4-FFF2-40B4-BE49-F238E27FC236}">
                <a16:creationId xmlns:a16="http://schemas.microsoft.com/office/drawing/2014/main" id="{0AFACD8E-24CE-4124-998C-A25C63BED540}"/>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hevron 39">
            <a:extLst>
              <a:ext uri="{FF2B5EF4-FFF2-40B4-BE49-F238E27FC236}">
                <a16:creationId xmlns:a16="http://schemas.microsoft.com/office/drawing/2014/main" id="{D68D4F2D-DF28-4192-90A0-CBAE3DB2C3ED}"/>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hevron 42">
            <a:extLst>
              <a:ext uri="{FF2B5EF4-FFF2-40B4-BE49-F238E27FC236}">
                <a16:creationId xmlns:a16="http://schemas.microsoft.com/office/drawing/2014/main" id="{7226ADC9-2087-4BC8-9FE4-69B115E6235F}"/>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2101B579-33EE-45AA-B5BB-A8452FBB4CC9}"/>
              </a:ext>
            </a:extLst>
          </p:cNvPr>
          <p:cNvSpPr/>
          <p:nvPr/>
        </p:nvSpPr>
        <p:spPr>
          <a:xfrm>
            <a:off x="4561177"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Pentagon 48">
            <a:extLst>
              <a:ext uri="{FF2B5EF4-FFF2-40B4-BE49-F238E27FC236}">
                <a16:creationId xmlns:a16="http://schemas.microsoft.com/office/drawing/2014/main" id="{9A51EE95-8CF3-4701-AA96-CE348C7C91B0}"/>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TAMPILAN GPS TRACKER</a:t>
            </a:r>
          </a:p>
        </p:txBody>
      </p:sp>
      <p:sp>
        <p:nvSpPr>
          <p:cNvPr id="54" name="Arrow: Chevron 53">
            <a:extLst>
              <a:ext uri="{FF2B5EF4-FFF2-40B4-BE49-F238E27FC236}">
                <a16:creationId xmlns:a16="http://schemas.microsoft.com/office/drawing/2014/main" id="{53364AE5-CF7A-40C5-AE96-262D78EA9D2C}"/>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20BCFA18-33EA-4C19-B8EE-2F21E5AF9D1F}"/>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Chevron 57">
            <a:extLst>
              <a:ext uri="{FF2B5EF4-FFF2-40B4-BE49-F238E27FC236}">
                <a16:creationId xmlns:a16="http://schemas.microsoft.com/office/drawing/2014/main" id="{6C234619-4654-42DB-9182-5ECDE0248D99}"/>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C4D272C1-8B54-478A-8264-E2CA05B1FF6C}"/>
              </a:ext>
            </a:extLst>
          </p:cNvPr>
          <p:cNvPicPr>
            <a:picLocks noChangeAspect="1"/>
          </p:cNvPicPr>
          <p:nvPr/>
        </p:nvPicPr>
        <p:blipFill>
          <a:blip r:embed="rId6"/>
          <a:stretch>
            <a:fillRect/>
          </a:stretch>
        </p:blipFill>
        <p:spPr>
          <a:xfrm>
            <a:off x="7385726" y="1271711"/>
            <a:ext cx="2262593" cy="1272708"/>
          </a:xfrm>
          <a:prstGeom prst="rect">
            <a:avLst/>
          </a:prstGeom>
        </p:spPr>
      </p:pic>
      <p:pic>
        <p:nvPicPr>
          <p:cNvPr id="6" name="Picture 5">
            <a:extLst>
              <a:ext uri="{FF2B5EF4-FFF2-40B4-BE49-F238E27FC236}">
                <a16:creationId xmlns:a16="http://schemas.microsoft.com/office/drawing/2014/main" id="{A74FE394-EE33-4116-A43A-A1A21FCB40DD}"/>
              </a:ext>
            </a:extLst>
          </p:cNvPr>
          <p:cNvPicPr>
            <a:picLocks noChangeAspect="1"/>
          </p:cNvPicPr>
          <p:nvPr/>
        </p:nvPicPr>
        <p:blipFill>
          <a:blip r:embed="rId7"/>
          <a:stretch>
            <a:fillRect/>
          </a:stretch>
        </p:blipFill>
        <p:spPr>
          <a:xfrm>
            <a:off x="9702834" y="1271711"/>
            <a:ext cx="2262592" cy="1272708"/>
          </a:xfrm>
          <a:prstGeom prst="rect">
            <a:avLst/>
          </a:prstGeom>
        </p:spPr>
      </p:pic>
      <p:pic>
        <p:nvPicPr>
          <p:cNvPr id="8" name="Picture 7">
            <a:extLst>
              <a:ext uri="{FF2B5EF4-FFF2-40B4-BE49-F238E27FC236}">
                <a16:creationId xmlns:a16="http://schemas.microsoft.com/office/drawing/2014/main" id="{DC71AA20-21CD-4952-A300-8E1F4AB69918}"/>
              </a:ext>
            </a:extLst>
          </p:cNvPr>
          <p:cNvPicPr>
            <a:picLocks noChangeAspect="1"/>
          </p:cNvPicPr>
          <p:nvPr/>
        </p:nvPicPr>
        <p:blipFill>
          <a:blip r:embed="rId8"/>
          <a:stretch>
            <a:fillRect/>
          </a:stretch>
        </p:blipFill>
        <p:spPr>
          <a:xfrm>
            <a:off x="5064757" y="1271710"/>
            <a:ext cx="2262593" cy="1272709"/>
          </a:xfrm>
          <a:prstGeom prst="rect">
            <a:avLst/>
          </a:prstGeom>
        </p:spPr>
      </p:pic>
      <p:pic>
        <p:nvPicPr>
          <p:cNvPr id="12" name="Picture 11">
            <a:extLst>
              <a:ext uri="{FF2B5EF4-FFF2-40B4-BE49-F238E27FC236}">
                <a16:creationId xmlns:a16="http://schemas.microsoft.com/office/drawing/2014/main" id="{A227594D-B2D7-41B4-8A19-7004D6F5028E}"/>
              </a:ext>
            </a:extLst>
          </p:cNvPr>
          <p:cNvPicPr>
            <a:picLocks noChangeAspect="1"/>
          </p:cNvPicPr>
          <p:nvPr/>
        </p:nvPicPr>
        <p:blipFill>
          <a:blip r:embed="rId9"/>
          <a:stretch>
            <a:fillRect/>
          </a:stretch>
        </p:blipFill>
        <p:spPr>
          <a:xfrm>
            <a:off x="5064756" y="2675252"/>
            <a:ext cx="6900669" cy="3881627"/>
          </a:xfrm>
          <a:prstGeom prst="rect">
            <a:avLst/>
          </a:prstGeom>
        </p:spPr>
      </p:pic>
    </p:spTree>
    <p:extLst>
      <p:ext uri="{BB962C8B-B14F-4D97-AF65-F5344CB8AC3E}">
        <p14:creationId xmlns:p14="http://schemas.microsoft.com/office/powerpoint/2010/main" val="32272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284F0B7-B26A-46B4-84FB-C57E2DC4446F}"/>
              </a:ext>
            </a:extLst>
          </p:cNvPr>
          <p:cNvPicPr>
            <a:picLocks noChangeAspect="1"/>
          </p:cNvPicPr>
          <p:nvPr/>
        </p:nvPicPr>
        <p:blipFill>
          <a:blip r:embed="rId3"/>
          <a:stretch>
            <a:fillRect/>
          </a:stretch>
        </p:blipFill>
        <p:spPr>
          <a:xfrm>
            <a:off x="-454616" y="-2078298"/>
            <a:ext cx="12646616" cy="12646616"/>
          </a:xfrm>
          <a:prstGeom prst="rect">
            <a:avLst/>
          </a:prstGeom>
        </p:spPr>
      </p:pic>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4"/>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Pentagon 38">
            <a:extLst>
              <a:ext uri="{FF2B5EF4-FFF2-40B4-BE49-F238E27FC236}">
                <a16:creationId xmlns:a16="http://schemas.microsoft.com/office/drawing/2014/main" id="{0AFACD8E-24CE-4124-998C-A25C63BED540}"/>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Chevron 39">
            <a:extLst>
              <a:ext uri="{FF2B5EF4-FFF2-40B4-BE49-F238E27FC236}">
                <a16:creationId xmlns:a16="http://schemas.microsoft.com/office/drawing/2014/main" id="{D68D4F2D-DF28-4192-90A0-CBAE3DB2C3ED}"/>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hevron 42">
            <a:extLst>
              <a:ext uri="{FF2B5EF4-FFF2-40B4-BE49-F238E27FC236}">
                <a16:creationId xmlns:a16="http://schemas.microsoft.com/office/drawing/2014/main" id="{7226ADC9-2087-4BC8-9FE4-69B115E6235F}"/>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2101B579-33EE-45AA-B5BB-A8452FBB4CC9}"/>
              </a:ext>
            </a:extLst>
          </p:cNvPr>
          <p:cNvSpPr/>
          <p:nvPr/>
        </p:nvSpPr>
        <p:spPr>
          <a:xfrm>
            <a:off x="4561177"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Pentagon 48">
            <a:extLst>
              <a:ext uri="{FF2B5EF4-FFF2-40B4-BE49-F238E27FC236}">
                <a16:creationId xmlns:a16="http://schemas.microsoft.com/office/drawing/2014/main" id="{9A51EE95-8CF3-4701-AA96-CE348C7C91B0}"/>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TAMPILAN MOBILE APKT</a:t>
            </a:r>
          </a:p>
        </p:txBody>
      </p:sp>
      <p:sp>
        <p:nvSpPr>
          <p:cNvPr id="54" name="Arrow: Chevron 53">
            <a:extLst>
              <a:ext uri="{FF2B5EF4-FFF2-40B4-BE49-F238E27FC236}">
                <a16:creationId xmlns:a16="http://schemas.microsoft.com/office/drawing/2014/main" id="{53364AE5-CF7A-40C5-AE96-262D78EA9D2C}"/>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20BCFA18-33EA-4C19-B8EE-2F21E5AF9D1F}"/>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Arrow: Chevron 57">
            <a:extLst>
              <a:ext uri="{FF2B5EF4-FFF2-40B4-BE49-F238E27FC236}">
                <a16:creationId xmlns:a16="http://schemas.microsoft.com/office/drawing/2014/main" id="{6C234619-4654-42DB-9182-5ECDE0248D99}"/>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67C8D5F5-D759-4F41-8719-CDDED2AB3313}"/>
              </a:ext>
            </a:extLst>
          </p:cNvPr>
          <p:cNvPicPr>
            <a:picLocks noChangeAspect="1"/>
          </p:cNvPicPr>
          <p:nvPr/>
        </p:nvPicPr>
        <p:blipFill>
          <a:blip r:embed="rId6"/>
          <a:stretch>
            <a:fillRect/>
          </a:stretch>
        </p:blipFill>
        <p:spPr>
          <a:xfrm>
            <a:off x="1243699" y="1358421"/>
            <a:ext cx="2194560" cy="4876800"/>
          </a:xfrm>
          <a:prstGeom prst="rect">
            <a:avLst/>
          </a:prstGeom>
          <a:ln>
            <a:solidFill>
              <a:schemeClr val="tx1">
                <a:lumMod val="65000"/>
                <a:lumOff val="35000"/>
              </a:schemeClr>
            </a:solidFill>
          </a:ln>
        </p:spPr>
      </p:pic>
      <p:pic>
        <p:nvPicPr>
          <p:cNvPr id="7" name="Picture 6">
            <a:extLst>
              <a:ext uri="{FF2B5EF4-FFF2-40B4-BE49-F238E27FC236}">
                <a16:creationId xmlns:a16="http://schemas.microsoft.com/office/drawing/2014/main" id="{B1F7695E-B2FF-4CDE-9C18-CEF0AC8AD08C}"/>
              </a:ext>
            </a:extLst>
          </p:cNvPr>
          <p:cNvPicPr>
            <a:picLocks noChangeAspect="1"/>
          </p:cNvPicPr>
          <p:nvPr/>
        </p:nvPicPr>
        <p:blipFill>
          <a:blip r:embed="rId7"/>
          <a:stretch>
            <a:fillRect/>
          </a:stretch>
        </p:blipFill>
        <p:spPr>
          <a:xfrm>
            <a:off x="3745175" y="1358421"/>
            <a:ext cx="2194560" cy="4876800"/>
          </a:xfrm>
          <a:prstGeom prst="rect">
            <a:avLst/>
          </a:prstGeom>
          <a:ln>
            <a:solidFill>
              <a:schemeClr val="tx1">
                <a:lumMod val="65000"/>
                <a:lumOff val="35000"/>
              </a:schemeClr>
            </a:solidFill>
          </a:ln>
        </p:spPr>
      </p:pic>
      <p:pic>
        <p:nvPicPr>
          <p:cNvPr id="10" name="Picture 9">
            <a:extLst>
              <a:ext uri="{FF2B5EF4-FFF2-40B4-BE49-F238E27FC236}">
                <a16:creationId xmlns:a16="http://schemas.microsoft.com/office/drawing/2014/main" id="{CBB2049D-8388-4B6C-ABC1-3104023B48AC}"/>
              </a:ext>
            </a:extLst>
          </p:cNvPr>
          <p:cNvPicPr>
            <a:picLocks noChangeAspect="1"/>
          </p:cNvPicPr>
          <p:nvPr/>
        </p:nvPicPr>
        <p:blipFill>
          <a:blip r:embed="rId8"/>
          <a:stretch>
            <a:fillRect/>
          </a:stretch>
        </p:blipFill>
        <p:spPr>
          <a:xfrm>
            <a:off x="6246651" y="1358421"/>
            <a:ext cx="2194560" cy="4876800"/>
          </a:xfrm>
          <a:prstGeom prst="rect">
            <a:avLst/>
          </a:prstGeom>
          <a:ln>
            <a:solidFill>
              <a:schemeClr val="tx1">
                <a:lumMod val="65000"/>
                <a:lumOff val="35000"/>
              </a:schemeClr>
            </a:solidFill>
          </a:ln>
        </p:spPr>
      </p:pic>
      <p:pic>
        <p:nvPicPr>
          <p:cNvPr id="13" name="Picture 12">
            <a:extLst>
              <a:ext uri="{FF2B5EF4-FFF2-40B4-BE49-F238E27FC236}">
                <a16:creationId xmlns:a16="http://schemas.microsoft.com/office/drawing/2014/main" id="{F4AE17E0-B20B-44D5-9EB5-255E0C9242DC}"/>
              </a:ext>
            </a:extLst>
          </p:cNvPr>
          <p:cNvPicPr>
            <a:picLocks noChangeAspect="1"/>
          </p:cNvPicPr>
          <p:nvPr/>
        </p:nvPicPr>
        <p:blipFill>
          <a:blip r:embed="rId9"/>
          <a:stretch>
            <a:fillRect/>
          </a:stretch>
        </p:blipFill>
        <p:spPr>
          <a:xfrm>
            <a:off x="8748127" y="1358421"/>
            <a:ext cx="2194560" cy="4876800"/>
          </a:xfrm>
          <a:prstGeom prst="rect">
            <a:avLst/>
          </a:prstGeom>
          <a:ln>
            <a:solidFill>
              <a:schemeClr val="tx1">
                <a:lumMod val="65000"/>
                <a:lumOff val="35000"/>
              </a:schemeClr>
            </a:solidFill>
          </a:ln>
        </p:spPr>
      </p:pic>
    </p:spTree>
    <p:extLst>
      <p:ext uri="{BB962C8B-B14F-4D97-AF65-F5344CB8AC3E}">
        <p14:creationId xmlns:p14="http://schemas.microsoft.com/office/powerpoint/2010/main" val="253308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A60BA81-E1B5-4E4A-895F-090FF75F650E}"/>
              </a:ext>
            </a:extLst>
          </p:cNvPr>
          <p:cNvPicPr>
            <a:picLocks noGrp="1" noChangeAspect="1"/>
          </p:cNvPicPr>
          <p:nvPr>
            <p:ph type="pic" sz="quarter" idx="10"/>
          </p:nvPr>
        </p:nvPicPr>
        <p:blipFill rotWithShape="1">
          <a:blip r:embed="rId2"/>
          <a:srcRect t="240" b="240"/>
          <a:stretch/>
        </p:blipFill>
        <p:spPr/>
      </p:pic>
      <p:sp>
        <p:nvSpPr>
          <p:cNvPr id="4" name="Text Placeholder 3">
            <a:extLst>
              <a:ext uri="{FF2B5EF4-FFF2-40B4-BE49-F238E27FC236}">
                <a16:creationId xmlns:a16="http://schemas.microsoft.com/office/drawing/2014/main" id="{6F1BA339-93E2-4451-AE55-0026CAB10022}"/>
              </a:ext>
            </a:extLst>
          </p:cNvPr>
          <p:cNvSpPr>
            <a:spLocks noGrp="1"/>
          </p:cNvSpPr>
          <p:nvPr>
            <p:ph type="body" sz="quarter" idx="15"/>
          </p:nvPr>
        </p:nvSpPr>
        <p:spPr/>
        <p:txBody>
          <a:bodyPr/>
          <a:lstStyle/>
          <a:p>
            <a:r>
              <a:rPr lang="en-US" dirty="0"/>
              <a:t>SIGIT WITJAKSONO</a:t>
            </a:r>
            <a:endParaRPr lang="en-ID" dirty="0"/>
          </a:p>
        </p:txBody>
      </p:sp>
      <p:sp>
        <p:nvSpPr>
          <p:cNvPr id="5" name="Text Placeholder 4">
            <a:extLst>
              <a:ext uri="{FF2B5EF4-FFF2-40B4-BE49-F238E27FC236}">
                <a16:creationId xmlns:a16="http://schemas.microsoft.com/office/drawing/2014/main" id="{D17F7E45-C542-4A0B-AB5E-431364558D8A}"/>
              </a:ext>
            </a:extLst>
          </p:cNvPr>
          <p:cNvSpPr>
            <a:spLocks noGrp="1"/>
          </p:cNvSpPr>
          <p:nvPr>
            <p:ph type="body" sz="quarter" idx="16"/>
          </p:nvPr>
        </p:nvSpPr>
        <p:spPr/>
        <p:txBody>
          <a:bodyPr/>
          <a:lstStyle/>
          <a:p>
            <a:r>
              <a:rPr lang="en-US" dirty="0"/>
              <a:t>+62 8xxxxxxx</a:t>
            </a:r>
            <a:endParaRPr lang="en-ID" dirty="0"/>
          </a:p>
        </p:txBody>
      </p:sp>
      <p:sp>
        <p:nvSpPr>
          <p:cNvPr id="11" name="Text Placeholder 10">
            <a:extLst>
              <a:ext uri="{FF2B5EF4-FFF2-40B4-BE49-F238E27FC236}">
                <a16:creationId xmlns:a16="http://schemas.microsoft.com/office/drawing/2014/main" id="{822CBAFF-34E2-4870-BCE1-E26396747AAD}"/>
              </a:ext>
            </a:extLst>
          </p:cNvPr>
          <p:cNvSpPr>
            <a:spLocks noGrp="1"/>
          </p:cNvSpPr>
          <p:nvPr>
            <p:ph type="body" sz="quarter" idx="17"/>
          </p:nvPr>
        </p:nvSpPr>
        <p:spPr/>
        <p:txBody>
          <a:bodyPr/>
          <a:lstStyle/>
          <a:p>
            <a:r>
              <a:rPr lang="en-US" dirty="0"/>
              <a:t>@plnkaltimra</a:t>
            </a:r>
            <a:endParaRPr lang="en-ID" dirty="0"/>
          </a:p>
        </p:txBody>
      </p:sp>
      <p:sp>
        <p:nvSpPr>
          <p:cNvPr id="3" name="Text Placeholder 2">
            <a:extLst>
              <a:ext uri="{FF2B5EF4-FFF2-40B4-BE49-F238E27FC236}">
                <a16:creationId xmlns:a16="http://schemas.microsoft.com/office/drawing/2014/main" id="{47D64299-ACBC-47EC-ACF1-FFC2681E0CAC}"/>
              </a:ext>
            </a:extLst>
          </p:cNvPr>
          <p:cNvSpPr>
            <a:spLocks noGrp="1"/>
          </p:cNvSpPr>
          <p:nvPr>
            <p:ph type="body" sz="quarter" idx="18"/>
          </p:nvPr>
        </p:nvSpPr>
        <p:spPr/>
        <p:txBody>
          <a:bodyPr/>
          <a:lstStyle/>
          <a:p>
            <a:r>
              <a:rPr lang="en-US" dirty="0"/>
              <a:t>www.pln.co.id</a:t>
            </a:r>
            <a:endParaRPr lang="en-ID" dirty="0"/>
          </a:p>
        </p:txBody>
      </p:sp>
      <p:sp>
        <p:nvSpPr>
          <p:cNvPr id="2" name="Title 1">
            <a:extLst>
              <a:ext uri="{FF2B5EF4-FFF2-40B4-BE49-F238E27FC236}">
                <a16:creationId xmlns:a16="http://schemas.microsoft.com/office/drawing/2014/main" id="{0B581980-39FF-4627-AE00-4B425DC05CBA}"/>
              </a:ext>
            </a:extLst>
          </p:cNvPr>
          <p:cNvSpPr>
            <a:spLocks noGrp="1"/>
          </p:cNvSpPr>
          <p:nvPr>
            <p:ph type="ctrTitle"/>
          </p:nvPr>
        </p:nvSpPr>
        <p:spPr/>
        <p:txBody>
          <a:bodyPr/>
          <a:lstStyle/>
          <a:p>
            <a:r>
              <a:rPr lang="en-US" dirty="0" err="1">
                <a:solidFill>
                  <a:srgbClr val="007D91"/>
                </a:solidFill>
              </a:rPr>
              <a:t>Thank</a:t>
            </a:r>
            <a:r>
              <a:rPr lang="en-US" dirty="0" err="1"/>
              <a:t>You</a:t>
            </a:r>
            <a:endParaRPr lang="en-ID" dirty="0"/>
          </a:p>
        </p:txBody>
      </p:sp>
      <p:sp>
        <p:nvSpPr>
          <p:cNvPr id="10" name="TextBox 9">
            <a:extLst>
              <a:ext uri="{FF2B5EF4-FFF2-40B4-BE49-F238E27FC236}">
                <a16:creationId xmlns:a16="http://schemas.microsoft.com/office/drawing/2014/main" id="{1B89E263-5A9E-4E3E-A3D6-79D275475789}"/>
              </a:ext>
            </a:extLst>
          </p:cNvPr>
          <p:cNvSpPr txBox="1"/>
          <p:nvPr/>
        </p:nvSpPr>
        <p:spPr>
          <a:xfrm>
            <a:off x="4081209" y="4782378"/>
            <a:ext cx="1657921" cy="338426"/>
          </a:xfrm>
          <a:prstGeom prst="rect">
            <a:avLst/>
          </a:prstGeom>
          <a:solidFill>
            <a:srgbClr val="EFEFEF"/>
          </a:solidFill>
        </p:spPr>
        <p:txBody>
          <a:bodyPr wrap="square">
            <a:spAutoFit/>
          </a:bodyPr>
          <a:lstStyle/>
          <a:p>
            <a:pPr algn="ctr" eaLnBrk="1" fontAlgn="auto" hangingPunct="1">
              <a:spcBef>
                <a:spcPts val="0"/>
              </a:spcBef>
              <a:spcAft>
                <a:spcPts val="0"/>
              </a:spcAft>
              <a:defRPr/>
            </a:pPr>
            <a:r>
              <a:rPr lang="en-US" sz="1599" b="1" spc="-150" dirty="0">
                <a:solidFill>
                  <a:srgbClr val="00AEEF"/>
                </a:solidFill>
                <a:latin typeface="Myriad Pro" charset="0"/>
                <a:ea typeface="Myriad Pro" charset="0"/>
                <a:cs typeface="Myriad Pro" charset="0"/>
              </a:rPr>
              <a:t>UIW KALTIMRA</a:t>
            </a:r>
            <a:endParaRPr lang="en-US" sz="1599" b="1" i="0" spc="-150" dirty="0">
              <a:solidFill>
                <a:srgbClr val="00AEEF"/>
              </a:solidFill>
              <a:latin typeface="Myriad Pro" charset="0"/>
              <a:ea typeface="Myriad Pro" charset="0"/>
              <a:cs typeface="Myriad Pro" charset="0"/>
            </a:endParaRPr>
          </a:p>
        </p:txBody>
      </p:sp>
      <p:pic>
        <p:nvPicPr>
          <p:cNvPr id="8" name="Graphic 7">
            <a:extLst>
              <a:ext uri="{FF2B5EF4-FFF2-40B4-BE49-F238E27FC236}">
                <a16:creationId xmlns:a16="http://schemas.microsoft.com/office/drawing/2014/main" id="{D003BE32-CEB3-4842-BE9B-A0DF4F53C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1930" y="3062797"/>
            <a:ext cx="1156481" cy="1683485"/>
          </a:xfrm>
          <a:prstGeom prst="rect">
            <a:avLst/>
          </a:prstGeom>
        </p:spPr>
      </p:pic>
      <p:pic>
        <p:nvPicPr>
          <p:cNvPr id="7" name="Picture 6">
            <a:extLst>
              <a:ext uri="{FF2B5EF4-FFF2-40B4-BE49-F238E27FC236}">
                <a16:creationId xmlns:a16="http://schemas.microsoft.com/office/drawing/2014/main" id="{D6D70036-D422-4B6D-BD4E-AF0D2672B54F}"/>
              </a:ext>
            </a:extLst>
          </p:cNvPr>
          <p:cNvPicPr>
            <a:picLocks noChangeAspect="1"/>
          </p:cNvPicPr>
          <p:nvPr/>
        </p:nvPicPr>
        <p:blipFill rotWithShape="1">
          <a:blip r:embed="rId5"/>
          <a:srcRect l="8260" t="10633" r="9146" b="6498"/>
          <a:stretch/>
        </p:blipFill>
        <p:spPr>
          <a:xfrm>
            <a:off x="-1" y="-43232"/>
            <a:ext cx="12228251" cy="6901231"/>
          </a:xfrm>
          <a:prstGeom prst="rect">
            <a:avLst/>
          </a:prstGeom>
        </p:spPr>
      </p:pic>
      <p:pic>
        <p:nvPicPr>
          <p:cNvPr id="14" name="Picture 13">
            <a:extLst>
              <a:ext uri="{FF2B5EF4-FFF2-40B4-BE49-F238E27FC236}">
                <a16:creationId xmlns:a16="http://schemas.microsoft.com/office/drawing/2014/main" id="{DD6FA555-D052-4190-B355-1502F42A239D}"/>
              </a:ext>
            </a:extLst>
          </p:cNvPr>
          <p:cNvPicPr>
            <a:picLocks noChangeAspect="1"/>
          </p:cNvPicPr>
          <p:nvPr/>
        </p:nvPicPr>
        <p:blipFill rotWithShape="1">
          <a:blip r:embed="rId5"/>
          <a:srcRect l="9273" t="10633" r="49604" b="57075"/>
          <a:stretch/>
        </p:blipFill>
        <p:spPr>
          <a:xfrm>
            <a:off x="2905246" y="3062797"/>
            <a:ext cx="6088431" cy="2689186"/>
          </a:xfrm>
          <a:prstGeom prst="rect">
            <a:avLst/>
          </a:prstGeom>
        </p:spPr>
      </p:pic>
      <p:pic>
        <p:nvPicPr>
          <p:cNvPr id="13" name="Picture 12">
            <a:extLst>
              <a:ext uri="{FF2B5EF4-FFF2-40B4-BE49-F238E27FC236}">
                <a16:creationId xmlns:a16="http://schemas.microsoft.com/office/drawing/2014/main" id="{3BA5EA2F-58B0-44CF-865D-536B5ECF2161}"/>
              </a:ext>
            </a:extLst>
          </p:cNvPr>
          <p:cNvPicPr>
            <a:picLocks noChangeAspect="1"/>
          </p:cNvPicPr>
          <p:nvPr/>
        </p:nvPicPr>
        <p:blipFill rotWithShape="1">
          <a:blip r:embed="rId5"/>
          <a:srcRect l="30607" t="49212" r="31632" b="36750"/>
          <a:stretch/>
        </p:blipFill>
        <p:spPr>
          <a:xfrm>
            <a:off x="6256116" y="5363298"/>
            <a:ext cx="5590573" cy="1169043"/>
          </a:xfrm>
          <a:prstGeom prst="rect">
            <a:avLst/>
          </a:prstGeom>
        </p:spPr>
      </p:pic>
      <p:sp>
        <p:nvSpPr>
          <p:cNvPr id="6" name="Title 1">
            <a:extLst>
              <a:ext uri="{FF2B5EF4-FFF2-40B4-BE49-F238E27FC236}">
                <a16:creationId xmlns:a16="http://schemas.microsoft.com/office/drawing/2014/main" id="{0FE50FE2-55F5-489D-99F0-279F09498A1B}"/>
              </a:ext>
            </a:extLst>
          </p:cNvPr>
          <p:cNvSpPr txBox="1">
            <a:spLocks/>
          </p:cNvSpPr>
          <p:nvPr/>
        </p:nvSpPr>
        <p:spPr>
          <a:xfrm>
            <a:off x="463653" y="2476036"/>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ctr"/>
            <a:r>
              <a:rPr lang="en-US" sz="3200" b="0" dirty="0"/>
              <a:t>“There are no limits to what you can accomplish, except the limits of you place on your own thinking”</a:t>
            </a:r>
          </a:p>
          <a:p>
            <a:pPr algn="ctr"/>
            <a:r>
              <a:rPr lang="en-US" sz="3200" dirty="0"/>
              <a:t>~ Bryan Tracy ~</a:t>
            </a:r>
          </a:p>
        </p:txBody>
      </p:sp>
      <p:pic>
        <p:nvPicPr>
          <p:cNvPr id="15" name="Picture 14" descr="Hasil gambar untuk pln logo png">
            <a:extLst>
              <a:ext uri="{FF2B5EF4-FFF2-40B4-BE49-F238E27FC236}">
                <a16:creationId xmlns:a16="http://schemas.microsoft.com/office/drawing/2014/main" id="{88587AB6-4C1B-4757-8975-11A562DA19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652" y="267514"/>
            <a:ext cx="2094447" cy="75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58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4156D1-1C8F-4B11-A94C-FF6D3181FC81}"/>
              </a:ext>
            </a:extLst>
          </p:cNvPr>
          <p:cNvPicPr>
            <a:picLocks noChangeAspect="1"/>
          </p:cNvPicPr>
          <p:nvPr/>
        </p:nvPicPr>
        <p:blipFill rotWithShape="1">
          <a:blip r:embed="rId3"/>
          <a:srcRect l="44754" t="9623" b="10272"/>
          <a:stretch/>
        </p:blipFill>
        <p:spPr>
          <a:xfrm>
            <a:off x="0" y="-15953"/>
            <a:ext cx="4740782" cy="6873954"/>
          </a:xfrm>
          <a:prstGeom prst="rect">
            <a:avLst/>
          </a:prstGeom>
        </p:spPr>
      </p:pic>
      <p:pic>
        <p:nvPicPr>
          <p:cNvPr id="15" name="Picture 14">
            <a:extLst>
              <a:ext uri="{FF2B5EF4-FFF2-40B4-BE49-F238E27FC236}">
                <a16:creationId xmlns:a16="http://schemas.microsoft.com/office/drawing/2014/main" id="{BE193D49-50C7-4148-97D3-0965386D4ECD}"/>
              </a:ext>
            </a:extLst>
          </p:cNvPr>
          <p:cNvPicPr>
            <a:picLocks noChangeAspect="1"/>
          </p:cNvPicPr>
          <p:nvPr/>
        </p:nvPicPr>
        <p:blipFill rotWithShape="1">
          <a:blip r:embed="rId4"/>
          <a:srcRect r="78866" b="55550"/>
          <a:stretch/>
        </p:blipFill>
        <p:spPr>
          <a:xfrm>
            <a:off x="4741027" y="3954"/>
            <a:ext cx="1449352" cy="6889859"/>
          </a:xfrm>
          <a:prstGeom prst="rect">
            <a:avLst/>
          </a:prstGeom>
        </p:spPr>
      </p:pic>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5"/>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Shape 75">
            <a:extLst>
              <a:ext uri="{FF2B5EF4-FFF2-40B4-BE49-F238E27FC236}">
                <a16:creationId xmlns:a16="http://schemas.microsoft.com/office/drawing/2014/main" id="{575AE7C9-BFB1-4D45-A506-2478E1A7B115}"/>
              </a:ext>
            </a:extLst>
          </p:cNvPr>
          <p:cNvSpPr/>
          <p:nvPr/>
        </p:nvSpPr>
        <p:spPr>
          <a:xfrm>
            <a:off x="4389151" y="-15953"/>
            <a:ext cx="455568" cy="703385"/>
          </a:xfrm>
          <a:custGeom>
            <a:avLst/>
            <a:gdLst>
              <a:gd name="connsiteX0" fmla="*/ 175846 w 455568"/>
              <a:gd name="connsiteY0" fmla="*/ 0 h 703385"/>
              <a:gd name="connsiteX1" fmla="*/ 455568 w 455568"/>
              <a:gd name="connsiteY1" fmla="*/ 0 h 703385"/>
              <a:gd name="connsiteX2" fmla="*/ 279722 w 455568"/>
              <a:gd name="connsiteY2" fmla="*/ 703385 h 703385"/>
              <a:gd name="connsiteX3" fmla="*/ 0 w 455568"/>
              <a:gd name="connsiteY3" fmla="*/ 703385 h 703385"/>
            </a:gdLst>
            <a:ahLst/>
            <a:cxnLst>
              <a:cxn ang="0">
                <a:pos x="connsiteX0" y="connsiteY0"/>
              </a:cxn>
              <a:cxn ang="0">
                <a:pos x="connsiteX1" y="connsiteY1"/>
              </a:cxn>
              <a:cxn ang="0">
                <a:pos x="connsiteX2" y="connsiteY2"/>
              </a:cxn>
              <a:cxn ang="0">
                <a:pos x="connsiteX3" y="connsiteY3"/>
              </a:cxn>
            </a:cxnLst>
            <a:rect l="l" t="t" r="r" b="b"/>
            <a:pathLst>
              <a:path w="455568" h="703385">
                <a:moveTo>
                  <a:pt x="175846" y="0"/>
                </a:moveTo>
                <a:lnTo>
                  <a:pt x="455568" y="0"/>
                </a:lnTo>
                <a:lnTo>
                  <a:pt x="279722" y="703385"/>
                </a:lnTo>
                <a:lnTo>
                  <a:pt x="0" y="703385"/>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A24932D0-A20B-411F-8518-390FDF3ABB4A}"/>
              </a:ext>
            </a:extLst>
          </p:cNvPr>
          <p:cNvSpPr/>
          <p:nvPr/>
        </p:nvSpPr>
        <p:spPr>
          <a:xfrm>
            <a:off x="4741027" y="-158102"/>
            <a:ext cx="455568" cy="703385"/>
          </a:xfrm>
          <a:custGeom>
            <a:avLst/>
            <a:gdLst>
              <a:gd name="connsiteX0" fmla="*/ 175846 w 455568"/>
              <a:gd name="connsiteY0" fmla="*/ 0 h 703385"/>
              <a:gd name="connsiteX1" fmla="*/ 455568 w 455568"/>
              <a:gd name="connsiteY1" fmla="*/ 0 h 703385"/>
              <a:gd name="connsiteX2" fmla="*/ 279722 w 455568"/>
              <a:gd name="connsiteY2" fmla="*/ 703385 h 703385"/>
              <a:gd name="connsiteX3" fmla="*/ 0 w 455568"/>
              <a:gd name="connsiteY3" fmla="*/ 703385 h 703385"/>
            </a:gdLst>
            <a:ahLst/>
            <a:cxnLst>
              <a:cxn ang="0">
                <a:pos x="connsiteX0" y="connsiteY0"/>
              </a:cxn>
              <a:cxn ang="0">
                <a:pos x="connsiteX1" y="connsiteY1"/>
              </a:cxn>
              <a:cxn ang="0">
                <a:pos x="connsiteX2" y="connsiteY2"/>
              </a:cxn>
              <a:cxn ang="0">
                <a:pos x="connsiteX3" y="connsiteY3"/>
              </a:cxn>
            </a:cxnLst>
            <a:rect l="l" t="t" r="r" b="b"/>
            <a:pathLst>
              <a:path w="455568" h="703385">
                <a:moveTo>
                  <a:pt x="175846" y="0"/>
                </a:moveTo>
                <a:lnTo>
                  <a:pt x="455568" y="0"/>
                </a:lnTo>
                <a:lnTo>
                  <a:pt x="279722" y="703385"/>
                </a:lnTo>
                <a:lnTo>
                  <a:pt x="0" y="7033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27F21A1-7E41-443A-B0B6-7F953F6FACA1}"/>
              </a:ext>
            </a:extLst>
          </p:cNvPr>
          <p:cNvSpPr/>
          <p:nvPr/>
        </p:nvSpPr>
        <p:spPr>
          <a:xfrm>
            <a:off x="3796845" y="0"/>
            <a:ext cx="8408284" cy="6873240"/>
          </a:xfrm>
          <a:custGeom>
            <a:avLst/>
            <a:gdLst>
              <a:gd name="connsiteX0" fmla="*/ 1718311 w 8408284"/>
              <a:gd name="connsiteY0" fmla="*/ 0 h 6873240"/>
              <a:gd name="connsiteX1" fmla="*/ 8395155 w 8408284"/>
              <a:gd name="connsiteY1" fmla="*/ 0 h 6873240"/>
              <a:gd name="connsiteX2" fmla="*/ 8395155 w 8408284"/>
              <a:gd name="connsiteY2" fmla="*/ 6858000 h 6873240"/>
              <a:gd name="connsiteX3" fmla="*/ 8408284 w 8408284"/>
              <a:gd name="connsiteY3" fmla="*/ 6858000 h 6873240"/>
              <a:gd name="connsiteX4" fmla="*/ 8404474 w 8408284"/>
              <a:gd name="connsiteY4" fmla="*/ 6873240 h 6873240"/>
              <a:gd name="connsiteX5" fmla="*/ 0 w 8408284"/>
              <a:gd name="connsiteY5" fmla="*/ 6873240 h 687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284" h="6873240">
                <a:moveTo>
                  <a:pt x="1718311" y="0"/>
                </a:moveTo>
                <a:lnTo>
                  <a:pt x="8395155" y="0"/>
                </a:lnTo>
                <a:lnTo>
                  <a:pt x="8395155" y="6858000"/>
                </a:lnTo>
                <a:lnTo>
                  <a:pt x="8408284" y="6858000"/>
                </a:lnTo>
                <a:lnTo>
                  <a:pt x="8404474" y="6873240"/>
                </a:lnTo>
                <a:lnTo>
                  <a:pt x="0" y="6873240"/>
                </a:lnTo>
                <a:close/>
              </a:path>
            </a:pathLst>
          </a:cu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4F1A4F-6AFE-4D5E-A50D-B373BE0722B6}"/>
              </a:ext>
            </a:extLst>
          </p:cNvPr>
          <p:cNvSpPr/>
          <p:nvPr/>
        </p:nvSpPr>
        <p:spPr>
          <a:xfrm>
            <a:off x="5952016" y="227668"/>
            <a:ext cx="4286422" cy="707886"/>
          </a:xfrm>
          <a:prstGeom prst="rect">
            <a:avLst/>
          </a:prstGeom>
        </p:spPr>
        <p:txBody>
          <a:bodyPr wrap="square">
            <a:spAutoFit/>
          </a:bodyPr>
          <a:lstStyle/>
          <a:p>
            <a:r>
              <a:rPr lang="en-US" sz="4000" b="1" dirty="0">
                <a:solidFill>
                  <a:schemeClr val="bg1"/>
                </a:solidFill>
              </a:rPr>
              <a:t>LATAR BELAKANG</a:t>
            </a:r>
          </a:p>
        </p:txBody>
      </p:sp>
      <p:sp>
        <p:nvSpPr>
          <p:cNvPr id="19" name="Freeform: Shape 18">
            <a:extLst>
              <a:ext uri="{FF2B5EF4-FFF2-40B4-BE49-F238E27FC236}">
                <a16:creationId xmlns:a16="http://schemas.microsoft.com/office/drawing/2014/main" id="{953C815D-A08D-408F-A887-7922DEF37AB6}"/>
              </a:ext>
            </a:extLst>
          </p:cNvPr>
          <p:cNvSpPr/>
          <p:nvPr/>
        </p:nvSpPr>
        <p:spPr>
          <a:xfrm>
            <a:off x="4331386" y="4456284"/>
            <a:ext cx="1003932" cy="2397760"/>
          </a:xfrm>
          <a:custGeom>
            <a:avLst/>
            <a:gdLst>
              <a:gd name="connsiteX0" fmla="*/ 574736 w 1003932"/>
              <a:gd name="connsiteY0" fmla="*/ 0 h 2397760"/>
              <a:gd name="connsiteX1" fmla="*/ 1003932 w 1003932"/>
              <a:gd name="connsiteY1" fmla="*/ 0 h 2397760"/>
              <a:gd name="connsiteX2" fmla="*/ 429196 w 1003932"/>
              <a:gd name="connsiteY2" fmla="*/ 2397760 h 2397760"/>
              <a:gd name="connsiteX3" fmla="*/ 0 w 1003932"/>
              <a:gd name="connsiteY3" fmla="*/ 2397760 h 2397760"/>
            </a:gdLst>
            <a:ahLst/>
            <a:cxnLst>
              <a:cxn ang="0">
                <a:pos x="connsiteX0" y="connsiteY0"/>
              </a:cxn>
              <a:cxn ang="0">
                <a:pos x="connsiteX1" y="connsiteY1"/>
              </a:cxn>
              <a:cxn ang="0">
                <a:pos x="connsiteX2" y="connsiteY2"/>
              </a:cxn>
              <a:cxn ang="0">
                <a:pos x="connsiteX3" y="connsiteY3"/>
              </a:cxn>
            </a:cxnLst>
            <a:rect l="l" t="t" r="r" b="b"/>
            <a:pathLst>
              <a:path w="1003932" h="2397760">
                <a:moveTo>
                  <a:pt x="574736" y="0"/>
                </a:moveTo>
                <a:lnTo>
                  <a:pt x="1003932" y="0"/>
                </a:lnTo>
                <a:lnTo>
                  <a:pt x="429196" y="2397760"/>
                </a:lnTo>
                <a:lnTo>
                  <a:pt x="0" y="23977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Hasil gambar untuk pln logo png">
            <a:extLst>
              <a:ext uri="{FF2B5EF4-FFF2-40B4-BE49-F238E27FC236}">
                <a16:creationId xmlns:a16="http://schemas.microsoft.com/office/drawing/2014/main" id="{904C020A-64FD-4998-AC27-48223EA5CD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568" y="213046"/>
            <a:ext cx="1400476" cy="50220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3CF551E-E891-4340-A154-DF159418A9CB}"/>
              </a:ext>
            </a:extLst>
          </p:cNvPr>
          <p:cNvGrpSpPr/>
          <p:nvPr/>
        </p:nvGrpSpPr>
        <p:grpSpPr>
          <a:xfrm rot="11680216">
            <a:off x="11482859" y="-422680"/>
            <a:ext cx="629732" cy="1441747"/>
            <a:chOff x="11057563" y="137522"/>
            <a:chExt cx="441014" cy="1029120"/>
          </a:xfrm>
        </p:grpSpPr>
        <p:sp>
          <p:nvSpPr>
            <p:cNvPr id="87" name="Rectangle: Rounded Corners 86">
              <a:extLst>
                <a:ext uri="{FF2B5EF4-FFF2-40B4-BE49-F238E27FC236}">
                  <a16:creationId xmlns:a16="http://schemas.microsoft.com/office/drawing/2014/main" id="{FECE1617-A1EB-49AC-85A1-C57B27818CC8}"/>
                </a:ext>
              </a:extLst>
            </p:cNvPr>
            <p:cNvSpPr/>
            <p:nvPr/>
          </p:nvSpPr>
          <p:spPr>
            <a:xfrm>
              <a:off x="11061843" y="447156"/>
              <a:ext cx="101170" cy="529481"/>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14A333CC-E4C9-41B9-A461-450275256075}"/>
                </a:ext>
              </a:extLst>
            </p:cNvPr>
            <p:cNvSpPr/>
            <p:nvPr/>
          </p:nvSpPr>
          <p:spPr>
            <a:xfrm>
              <a:off x="11057563" y="222951"/>
              <a:ext cx="101170" cy="131817"/>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28FF3592-CC90-44C5-88B7-1213CA6E2765}"/>
                </a:ext>
              </a:extLst>
            </p:cNvPr>
            <p:cNvSpPr/>
            <p:nvPr/>
          </p:nvSpPr>
          <p:spPr>
            <a:xfrm>
              <a:off x="11227485" y="137522"/>
              <a:ext cx="101170" cy="839115"/>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1B13FE6F-72F2-41A2-9B58-57990C50FC58}"/>
                </a:ext>
              </a:extLst>
            </p:cNvPr>
            <p:cNvSpPr/>
            <p:nvPr/>
          </p:nvSpPr>
          <p:spPr>
            <a:xfrm>
              <a:off x="11397407" y="637161"/>
              <a:ext cx="101170" cy="529481"/>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A97F0548-AD1D-4612-91C2-AAFE4EA53A67}"/>
                </a:ext>
              </a:extLst>
            </p:cNvPr>
            <p:cNvSpPr/>
            <p:nvPr/>
          </p:nvSpPr>
          <p:spPr>
            <a:xfrm>
              <a:off x="11397407" y="447156"/>
              <a:ext cx="101170" cy="131817"/>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32B6B950-7F9B-4C02-A176-23A116C78F5C}"/>
              </a:ext>
            </a:extLst>
          </p:cNvPr>
          <p:cNvPicPr>
            <a:picLocks noChangeAspect="1"/>
          </p:cNvPicPr>
          <p:nvPr/>
        </p:nvPicPr>
        <p:blipFill>
          <a:blip r:embed="rId7"/>
          <a:stretch>
            <a:fillRect/>
          </a:stretch>
        </p:blipFill>
        <p:spPr>
          <a:xfrm>
            <a:off x="1091412" y="4770470"/>
            <a:ext cx="1850668" cy="1850668"/>
          </a:xfrm>
          <a:prstGeom prst="rect">
            <a:avLst/>
          </a:prstGeom>
        </p:spPr>
      </p:pic>
      <p:pic>
        <p:nvPicPr>
          <p:cNvPr id="23" name="Picture 22">
            <a:extLst>
              <a:ext uri="{FF2B5EF4-FFF2-40B4-BE49-F238E27FC236}">
                <a16:creationId xmlns:a16="http://schemas.microsoft.com/office/drawing/2014/main" id="{C44ABA58-DF54-4C60-9240-5C709AE0B811}"/>
              </a:ext>
            </a:extLst>
          </p:cNvPr>
          <p:cNvPicPr>
            <a:picLocks noChangeAspect="1"/>
          </p:cNvPicPr>
          <p:nvPr/>
        </p:nvPicPr>
        <p:blipFill>
          <a:blip r:embed="rId8"/>
          <a:stretch>
            <a:fillRect/>
          </a:stretch>
        </p:blipFill>
        <p:spPr>
          <a:xfrm>
            <a:off x="210248" y="2946896"/>
            <a:ext cx="2829064" cy="2829064"/>
          </a:xfrm>
          <a:prstGeom prst="rect">
            <a:avLst/>
          </a:prstGeom>
        </p:spPr>
      </p:pic>
      <p:pic>
        <p:nvPicPr>
          <p:cNvPr id="25" name="Picture 24">
            <a:extLst>
              <a:ext uri="{FF2B5EF4-FFF2-40B4-BE49-F238E27FC236}">
                <a16:creationId xmlns:a16="http://schemas.microsoft.com/office/drawing/2014/main" id="{A13F08FA-8C75-497D-A8EF-397A973E404B}"/>
              </a:ext>
            </a:extLst>
          </p:cNvPr>
          <p:cNvPicPr>
            <a:picLocks noChangeAspect="1"/>
          </p:cNvPicPr>
          <p:nvPr/>
        </p:nvPicPr>
        <p:blipFill>
          <a:blip r:embed="rId9"/>
          <a:stretch>
            <a:fillRect/>
          </a:stretch>
        </p:blipFill>
        <p:spPr>
          <a:xfrm>
            <a:off x="1746246" y="2636519"/>
            <a:ext cx="2249817" cy="2249817"/>
          </a:xfrm>
          <a:prstGeom prst="rect">
            <a:avLst/>
          </a:prstGeom>
        </p:spPr>
      </p:pic>
      <p:pic>
        <p:nvPicPr>
          <p:cNvPr id="30" name="Picture 29">
            <a:extLst>
              <a:ext uri="{FF2B5EF4-FFF2-40B4-BE49-F238E27FC236}">
                <a16:creationId xmlns:a16="http://schemas.microsoft.com/office/drawing/2014/main" id="{2F22E0FA-F374-4936-ABC1-2CE1F9A86A43}"/>
              </a:ext>
            </a:extLst>
          </p:cNvPr>
          <p:cNvPicPr>
            <a:picLocks noChangeAspect="1"/>
          </p:cNvPicPr>
          <p:nvPr/>
        </p:nvPicPr>
        <p:blipFill>
          <a:blip r:embed="rId10"/>
          <a:stretch>
            <a:fillRect/>
          </a:stretch>
        </p:blipFill>
        <p:spPr>
          <a:xfrm>
            <a:off x="1831377" y="2071238"/>
            <a:ext cx="2154526" cy="2154526"/>
          </a:xfrm>
          <a:prstGeom prst="rect">
            <a:avLst/>
          </a:prstGeom>
        </p:spPr>
      </p:pic>
      <p:pic>
        <p:nvPicPr>
          <p:cNvPr id="32" name="Picture 31">
            <a:extLst>
              <a:ext uri="{FF2B5EF4-FFF2-40B4-BE49-F238E27FC236}">
                <a16:creationId xmlns:a16="http://schemas.microsoft.com/office/drawing/2014/main" id="{C61659ED-831D-4C72-92B2-78B10D3EDA72}"/>
              </a:ext>
            </a:extLst>
          </p:cNvPr>
          <p:cNvPicPr>
            <a:picLocks noChangeAspect="1"/>
          </p:cNvPicPr>
          <p:nvPr/>
        </p:nvPicPr>
        <p:blipFill>
          <a:blip r:embed="rId11">
            <a:clrChange>
              <a:clrFrom>
                <a:srgbClr val="3C3C3C">
                  <a:alpha val="85882"/>
                </a:srgbClr>
              </a:clrFrom>
              <a:clrTo>
                <a:srgbClr val="3C3C3C">
                  <a:alpha val="0"/>
                </a:srgbClr>
              </a:clrTo>
            </a:clrChange>
          </a:blip>
          <a:stretch>
            <a:fillRect/>
          </a:stretch>
        </p:blipFill>
        <p:spPr>
          <a:xfrm>
            <a:off x="622413" y="1073707"/>
            <a:ext cx="2728823" cy="2769170"/>
          </a:xfrm>
          <a:prstGeom prst="rect">
            <a:avLst/>
          </a:prstGeom>
        </p:spPr>
      </p:pic>
      <p:pic>
        <p:nvPicPr>
          <p:cNvPr id="34" name="Picture 33">
            <a:extLst>
              <a:ext uri="{FF2B5EF4-FFF2-40B4-BE49-F238E27FC236}">
                <a16:creationId xmlns:a16="http://schemas.microsoft.com/office/drawing/2014/main" id="{23FCFC1D-7DDD-4135-A60A-1D0D66984218}"/>
              </a:ext>
            </a:extLst>
          </p:cNvPr>
          <p:cNvPicPr>
            <a:picLocks noChangeAspect="1"/>
          </p:cNvPicPr>
          <p:nvPr/>
        </p:nvPicPr>
        <p:blipFill>
          <a:blip r:embed="rId12"/>
          <a:stretch>
            <a:fillRect/>
          </a:stretch>
        </p:blipFill>
        <p:spPr>
          <a:xfrm>
            <a:off x="2736523" y="1599103"/>
            <a:ext cx="783123" cy="783123"/>
          </a:xfrm>
          <a:prstGeom prst="rect">
            <a:avLst/>
          </a:prstGeom>
        </p:spPr>
      </p:pic>
      <p:sp>
        <p:nvSpPr>
          <p:cNvPr id="35" name="Rectangle 34">
            <a:extLst>
              <a:ext uri="{FF2B5EF4-FFF2-40B4-BE49-F238E27FC236}">
                <a16:creationId xmlns:a16="http://schemas.microsoft.com/office/drawing/2014/main" id="{876330C7-6D46-43CF-8D40-A054F1829A79}"/>
              </a:ext>
            </a:extLst>
          </p:cNvPr>
          <p:cNvSpPr/>
          <p:nvPr/>
        </p:nvSpPr>
        <p:spPr>
          <a:xfrm>
            <a:off x="2158030" y="5628910"/>
            <a:ext cx="182787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BALIKPAPAN</a:t>
            </a:r>
          </a:p>
        </p:txBody>
      </p:sp>
      <p:sp>
        <p:nvSpPr>
          <p:cNvPr id="46" name="Rectangle 45">
            <a:extLst>
              <a:ext uri="{FF2B5EF4-FFF2-40B4-BE49-F238E27FC236}">
                <a16:creationId xmlns:a16="http://schemas.microsoft.com/office/drawing/2014/main" id="{B364D40A-30C2-4D37-8041-BABF2CDB3A5D}"/>
              </a:ext>
            </a:extLst>
          </p:cNvPr>
          <p:cNvSpPr/>
          <p:nvPr/>
        </p:nvSpPr>
        <p:spPr>
          <a:xfrm>
            <a:off x="436234" y="4562109"/>
            <a:ext cx="183877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SAMARINDA</a:t>
            </a:r>
          </a:p>
        </p:txBody>
      </p:sp>
      <p:sp>
        <p:nvSpPr>
          <p:cNvPr id="47" name="Rectangle 46">
            <a:extLst>
              <a:ext uri="{FF2B5EF4-FFF2-40B4-BE49-F238E27FC236}">
                <a16:creationId xmlns:a16="http://schemas.microsoft.com/office/drawing/2014/main" id="{6E49BBCF-5108-4CA5-A057-E9210C70B3B6}"/>
              </a:ext>
            </a:extLst>
          </p:cNvPr>
          <p:cNvSpPr/>
          <p:nvPr/>
        </p:nvSpPr>
        <p:spPr>
          <a:xfrm>
            <a:off x="2303807" y="3679386"/>
            <a:ext cx="1601208"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BONTANG</a:t>
            </a:r>
          </a:p>
        </p:txBody>
      </p:sp>
      <p:sp>
        <p:nvSpPr>
          <p:cNvPr id="48" name="Rectangle 47">
            <a:extLst>
              <a:ext uri="{FF2B5EF4-FFF2-40B4-BE49-F238E27FC236}">
                <a16:creationId xmlns:a16="http://schemas.microsoft.com/office/drawing/2014/main" id="{22FEE2DE-102B-4F4B-87E7-B03C17E12068}"/>
              </a:ext>
            </a:extLst>
          </p:cNvPr>
          <p:cNvSpPr/>
          <p:nvPr/>
        </p:nvSpPr>
        <p:spPr>
          <a:xfrm>
            <a:off x="992952" y="2570984"/>
            <a:ext cx="128676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BERAU</a:t>
            </a:r>
          </a:p>
        </p:txBody>
      </p:sp>
      <p:sp>
        <p:nvSpPr>
          <p:cNvPr id="49" name="Rectangle 48">
            <a:extLst>
              <a:ext uri="{FF2B5EF4-FFF2-40B4-BE49-F238E27FC236}">
                <a16:creationId xmlns:a16="http://schemas.microsoft.com/office/drawing/2014/main" id="{C1CF08C3-2A26-41CC-AF59-975B813706BD}"/>
              </a:ext>
            </a:extLst>
          </p:cNvPr>
          <p:cNvSpPr/>
          <p:nvPr/>
        </p:nvSpPr>
        <p:spPr>
          <a:xfrm>
            <a:off x="3118108" y="1852034"/>
            <a:ext cx="1551515"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TARAKAN</a:t>
            </a:r>
          </a:p>
        </p:txBody>
      </p:sp>
      <p:grpSp>
        <p:nvGrpSpPr>
          <p:cNvPr id="7" name="Group 6">
            <a:extLst>
              <a:ext uri="{FF2B5EF4-FFF2-40B4-BE49-F238E27FC236}">
                <a16:creationId xmlns:a16="http://schemas.microsoft.com/office/drawing/2014/main" id="{3E71489A-09E6-4628-ACAA-C74F74B2EB33}"/>
              </a:ext>
            </a:extLst>
          </p:cNvPr>
          <p:cNvGrpSpPr/>
          <p:nvPr/>
        </p:nvGrpSpPr>
        <p:grpSpPr>
          <a:xfrm>
            <a:off x="5058402" y="1159650"/>
            <a:ext cx="6258069" cy="1550433"/>
            <a:chOff x="5720806" y="1626166"/>
            <a:chExt cx="5830803" cy="1550433"/>
          </a:xfrm>
        </p:grpSpPr>
        <p:pic>
          <p:nvPicPr>
            <p:cNvPr id="5" name="Picture 4">
              <a:extLst>
                <a:ext uri="{FF2B5EF4-FFF2-40B4-BE49-F238E27FC236}">
                  <a16:creationId xmlns:a16="http://schemas.microsoft.com/office/drawing/2014/main" id="{5AE0A909-C7EB-449C-9F92-0CA92BAB41F8}"/>
                </a:ext>
              </a:extLst>
            </p:cNvPr>
            <p:cNvPicPr>
              <a:picLocks noChangeAspect="1"/>
            </p:cNvPicPr>
            <p:nvPr/>
          </p:nvPicPr>
          <p:blipFill>
            <a:blip r:embed="rId13"/>
            <a:stretch>
              <a:fillRect/>
            </a:stretch>
          </p:blipFill>
          <p:spPr>
            <a:xfrm>
              <a:off x="5720808" y="1626166"/>
              <a:ext cx="5830801" cy="1550433"/>
            </a:xfrm>
            <a:prstGeom prst="rect">
              <a:avLst/>
            </a:prstGeom>
          </p:spPr>
        </p:pic>
        <p:sp>
          <p:nvSpPr>
            <p:cNvPr id="2" name="Rectangle 1">
              <a:extLst>
                <a:ext uri="{FF2B5EF4-FFF2-40B4-BE49-F238E27FC236}">
                  <a16:creationId xmlns:a16="http://schemas.microsoft.com/office/drawing/2014/main" id="{6C4D9CD1-AEE5-4C30-B3C7-37592AA80980}"/>
                </a:ext>
              </a:extLst>
            </p:cNvPr>
            <p:cNvSpPr/>
            <p:nvPr/>
          </p:nvSpPr>
          <p:spPr>
            <a:xfrm>
              <a:off x="5720806" y="2242184"/>
              <a:ext cx="5824477" cy="156211"/>
            </a:xfrm>
            <a:prstGeom prst="rect">
              <a:avLst/>
            </a:prstGeom>
            <a:solidFill>
              <a:srgbClr val="FF5969">
                <a:alpha val="33000"/>
              </a:srgb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75F7A7-E8A5-4D61-A450-F8F185B3247A}"/>
                </a:ext>
              </a:extLst>
            </p:cNvPr>
            <p:cNvSpPr/>
            <p:nvPr/>
          </p:nvSpPr>
          <p:spPr>
            <a:xfrm>
              <a:off x="7316491" y="1696805"/>
              <a:ext cx="2722929" cy="156212"/>
            </a:xfrm>
            <a:prstGeom prst="rect">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REALISASI GANGGUAN 2020 (KALI)</a:t>
              </a:r>
            </a:p>
          </p:txBody>
        </p:sp>
      </p:grpSp>
      <p:graphicFrame>
        <p:nvGraphicFramePr>
          <p:cNvPr id="11" name="Table 10">
            <a:extLst>
              <a:ext uri="{FF2B5EF4-FFF2-40B4-BE49-F238E27FC236}">
                <a16:creationId xmlns:a16="http://schemas.microsoft.com/office/drawing/2014/main" id="{FE93D991-DE43-4C0F-B912-16E8634154BC}"/>
              </a:ext>
            </a:extLst>
          </p:cNvPr>
          <p:cNvGraphicFramePr>
            <a:graphicFrameLocks noGrp="1"/>
          </p:cNvGraphicFramePr>
          <p:nvPr>
            <p:extLst>
              <p:ext uri="{D42A27DB-BD31-4B8C-83A1-F6EECF244321}">
                <p14:modId xmlns:p14="http://schemas.microsoft.com/office/powerpoint/2010/main" val="3663748751"/>
              </p:ext>
            </p:extLst>
          </p:nvPr>
        </p:nvGraphicFramePr>
        <p:xfrm>
          <a:off x="5053023" y="2781937"/>
          <a:ext cx="7043385" cy="1581741"/>
        </p:xfrm>
        <a:graphic>
          <a:graphicData uri="http://schemas.openxmlformats.org/drawingml/2006/table">
            <a:tbl>
              <a:tblPr/>
              <a:tblGrid>
                <a:gridCol w="1053363">
                  <a:extLst>
                    <a:ext uri="{9D8B030D-6E8A-4147-A177-3AD203B41FA5}">
                      <a16:colId xmlns:a16="http://schemas.microsoft.com/office/drawing/2014/main" val="2681582160"/>
                    </a:ext>
                  </a:extLst>
                </a:gridCol>
                <a:gridCol w="503099">
                  <a:extLst>
                    <a:ext uri="{9D8B030D-6E8A-4147-A177-3AD203B41FA5}">
                      <a16:colId xmlns:a16="http://schemas.microsoft.com/office/drawing/2014/main" val="3580374747"/>
                    </a:ext>
                  </a:extLst>
                </a:gridCol>
                <a:gridCol w="503099">
                  <a:extLst>
                    <a:ext uri="{9D8B030D-6E8A-4147-A177-3AD203B41FA5}">
                      <a16:colId xmlns:a16="http://schemas.microsoft.com/office/drawing/2014/main" val="1015651526"/>
                    </a:ext>
                  </a:extLst>
                </a:gridCol>
                <a:gridCol w="503099">
                  <a:extLst>
                    <a:ext uri="{9D8B030D-6E8A-4147-A177-3AD203B41FA5}">
                      <a16:colId xmlns:a16="http://schemas.microsoft.com/office/drawing/2014/main" val="4006769794"/>
                    </a:ext>
                  </a:extLst>
                </a:gridCol>
                <a:gridCol w="503099">
                  <a:extLst>
                    <a:ext uri="{9D8B030D-6E8A-4147-A177-3AD203B41FA5}">
                      <a16:colId xmlns:a16="http://schemas.microsoft.com/office/drawing/2014/main" val="398393208"/>
                    </a:ext>
                  </a:extLst>
                </a:gridCol>
                <a:gridCol w="503099">
                  <a:extLst>
                    <a:ext uri="{9D8B030D-6E8A-4147-A177-3AD203B41FA5}">
                      <a16:colId xmlns:a16="http://schemas.microsoft.com/office/drawing/2014/main" val="3153376737"/>
                    </a:ext>
                  </a:extLst>
                </a:gridCol>
                <a:gridCol w="503099">
                  <a:extLst>
                    <a:ext uri="{9D8B030D-6E8A-4147-A177-3AD203B41FA5}">
                      <a16:colId xmlns:a16="http://schemas.microsoft.com/office/drawing/2014/main" val="3176260157"/>
                    </a:ext>
                  </a:extLst>
                </a:gridCol>
                <a:gridCol w="503099">
                  <a:extLst>
                    <a:ext uri="{9D8B030D-6E8A-4147-A177-3AD203B41FA5}">
                      <a16:colId xmlns:a16="http://schemas.microsoft.com/office/drawing/2014/main" val="3713359995"/>
                    </a:ext>
                  </a:extLst>
                </a:gridCol>
                <a:gridCol w="503099">
                  <a:extLst>
                    <a:ext uri="{9D8B030D-6E8A-4147-A177-3AD203B41FA5}">
                      <a16:colId xmlns:a16="http://schemas.microsoft.com/office/drawing/2014/main" val="3241143676"/>
                    </a:ext>
                  </a:extLst>
                </a:gridCol>
                <a:gridCol w="503099">
                  <a:extLst>
                    <a:ext uri="{9D8B030D-6E8A-4147-A177-3AD203B41FA5}">
                      <a16:colId xmlns:a16="http://schemas.microsoft.com/office/drawing/2014/main" val="3078868472"/>
                    </a:ext>
                  </a:extLst>
                </a:gridCol>
                <a:gridCol w="691761">
                  <a:extLst>
                    <a:ext uri="{9D8B030D-6E8A-4147-A177-3AD203B41FA5}">
                      <a16:colId xmlns:a16="http://schemas.microsoft.com/office/drawing/2014/main" val="3962535265"/>
                    </a:ext>
                  </a:extLst>
                </a:gridCol>
                <a:gridCol w="770370">
                  <a:extLst>
                    <a:ext uri="{9D8B030D-6E8A-4147-A177-3AD203B41FA5}">
                      <a16:colId xmlns:a16="http://schemas.microsoft.com/office/drawing/2014/main" val="2729599583"/>
                    </a:ext>
                  </a:extLst>
                </a:gridCol>
              </a:tblGrid>
              <a:tr h="361724">
                <a:tc gridSpan="12">
                  <a:txBody>
                    <a:bodyPr/>
                    <a:lstStyle/>
                    <a:p>
                      <a:pPr algn="ctr" fontAlgn="ctr"/>
                      <a:r>
                        <a:rPr lang="en-US" sz="900" b="1" i="0" u="none" strike="noStrike" dirty="0">
                          <a:solidFill>
                            <a:srgbClr val="000000"/>
                          </a:solidFill>
                          <a:effectLst/>
                          <a:latin typeface="Calibri" panose="020F0502020204030204" pitchFamily="34" charset="0"/>
                        </a:rPr>
                        <a:t>REALISASI RECOVERY TIME (MENIT)</a:t>
                      </a:r>
                    </a:p>
                  </a:txBody>
                  <a:tcPr marL="75465" marR="75465" marT="37732" marB="3773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25537525"/>
                  </a:ext>
                </a:extLst>
              </a:tr>
              <a:tr h="314437">
                <a:tc>
                  <a:txBody>
                    <a:bodyPr/>
                    <a:lstStyle/>
                    <a:p>
                      <a:pPr algn="ctr" fontAlgn="ctr"/>
                      <a:r>
                        <a:rPr lang="en-US" sz="900" b="1" i="0" u="none" strike="noStrike" dirty="0">
                          <a:solidFill>
                            <a:srgbClr val="000000"/>
                          </a:solidFill>
                          <a:effectLst/>
                          <a:latin typeface="Calibri" panose="020F0502020204030204" pitchFamily="34" charset="0"/>
                        </a:rPr>
                        <a:t>UNIT</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JAN</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FEB</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MAR</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APR</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MAY</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JUN</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JUL</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AUG</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SEP</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KUM SD SEP</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TARGET SD DES</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4528100"/>
                  </a:ext>
                </a:extLst>
              </a:tr>
              <a:tr h="150930">
                <a:tc>
                  <a:txBody>
                    <a:bodyPr/>
                    <a:lstStyle/>
                    <a:p>
                      <a:pPr algn="l" fontAlgn="ctr"/>
                      <a:r>
                        <a:rPr lang="en-US" sz="900" b="0" i="0" u="none" strike="noStrike" dirty="0">
                          <a:solidFill>
                            <a:srgbClr val="000000"/>
                          </a:solidFill>
                          <a:effectLst/>
                          <a:latin typeface="Calibri" panose="020F0502020204030204" pitchFamily="34" charset="0"/>
                        </a:rPr>
                        <a:t>UIW KALTIMRA</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70.81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58.89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45.90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48.52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41.13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39.86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38.80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45.37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35.41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48.47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253094299"/>
                  </a:ext>
                </a:extLst>
              </a:tr>
              <a:tr h="150930">
                <a:tc>
                  <a:txBody>
                    <a:bodyPr/>
                    <a:lstStyle/>
                    <a:p>
                      <a:pPr algn="l" fontAlgn="ctr"/>
                      <a:r>
                        <a:rPr lang="en-US" sz="900" b="0" i="0" u="none" strike="noStrike">
                          <a:solidFill>
                            <a:srgbClr val="000000"/>
                          </a:solidFill>
                          <a:effectLst/>
                          <a:latin typeface="Calibri" panose="020F0502020204030204" pitchFamily="34" charset="0"/>
                        </a:rPr>
                        <a:t>UP3 BALIKPAPAN</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115.95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92.48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64.76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70.94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56.18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54.42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56.80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55.61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39.83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75.37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38665432"/>
                  </a:ext>
                </a:extLst>
              </a:tr>
              <a:tr h="150930">
                <a:tc>
                  <a:txBody>
                    <a:bodyPr/>
                    <a:lstStyle/>
                    <a:p>
                      <a:pPr algn="l" fontAlgn="ctr"/>
                      <a:r>
                        <a:rPr lang="en-US" sz="900" b="0" i="0" u="none" strike="noStrike">
                          <a:solidFill>
                            <a:srgbClr val="000000"/>
                          </a:solidFill>
                          <a:effectLst/>
                          <a:latin typeface="Calibri" panose="020F0502020204030204" pitchFamily="34" charset="0"/>
                        </a:rPr>
                        <a:t>UP3 BERAU</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53.07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40.21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39.94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51.41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39.75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39.70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39.07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42.14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39.90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42.97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45968794"/>
                  </a:ext>
                </a:extLst>
              </a:tr>
              <a:tr h="150930">
                <a:tc>
                  <a:txBody>
                    <a:bodyPr/>
                    <a:lstStyle/>
                    <a:p>
                      <a:pPr algn="l" fontAlgn="ctr"/>
                      <a:r>
                        <a:rPr lang="en-US" sz="900" b="0" i="0" u="none" strike="noStrike">
                          <a:solidFill>
                            <a:srgbClr val="000000"/>
                          </a:solidFill>
                          <a:effectLst/>
                          <a:latin typeface="Calibri" panose="020F0502020204030204" pitchFamily="34" charset="0"/>
                        </a:rPr>
                        <a:t>UP3 BONTANG</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44.40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35.98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36.04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39.94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44.85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38.65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36.66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65.68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36.64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42.40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3016707"/>
                  </a:ext>
                </a:extLst>
              </a:tr>
              <a:tr h="150930">
                <a:tc>
                  <a:txBody>
                    <a:bodyPr/>
                    <a:lstStyle/>
                    <a:p>
                      <a:pPr algn="l" fontAlgn="ctr"/>
                      <a:r>
                        <a:rPr lang="en-US" sz="900" b="0" i="0" u="none" strike="noStrike">
                          <a:solidFill>
                            <a:srgbClr val="000000"/>
                          </a:solidFill>
                          <a:effectLst/>
                          <a:latin typeface="Calibri" panose="020F0502020204030204" pitchFamily="34" charset="0"/>
                        </a:rPr>
                        <a:t>UP3 SAMARINDA</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32.75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32.46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31.95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31.39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32.50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31.93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29.48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32.02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30.43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31.38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429102988"/>
                  </a:ext>
                </a:extLst>
              </a:tr>
              <a:tr h="150930">
                <a:tc>
                  <a:txBody>
                    <a:bodyPr/>
                    <a:lstStyle/>
                    <a:p>
                      <a:pPr algn="l" fontAlgn="ctr"/>
                      <a:r>
                        <a:rPr lang="en-US" sz="900" b="0" i="0" u="none" strike="noStrike">
                          <a:solidFill>
                            <a:srgbClr val="000000"/>
                          </a:solidFill>
                          <a:effectLst/>
                          <a:latin typeface="Calibri" panose="020F0502020204030204" pitchFamily="34" charset="0"/>
                        </a:rPr>
                        <a:t>UP3 TARAKAN</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57.10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58.52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59.91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50.46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39.76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33.47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31.08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33.82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35.44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44.54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46.30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14276282"/>
                  </a:ext>
                </a:extLst>
              </a:tr>
            </a:tbl>
          </a:graphicData>
        </a:graphic>
      </p:graphicFrame>
      <p:graphicFrame>
        <p:nvGraphicFramePr>
          <p:cNvPr id="12" name="Table 11">
            <a:extLst>
              <a:ext uri="{FF2B5EF4-FFF2-40B4-BE49-F238E27FC236}">
                <a16:creationId xmlns:a16="http://schemas.microsoft.com/office/drawing/2014/main" id="{17015148-2163-4023-9CCC-8299D2EADDE8}"/>
              </a:ext>
            </a:extLst>
          </p:cNvPr>
          <p:cNvGraphicFramePr>
            <a:graphicFrameLocks noGrp="1"/>
          </p:cNvGraphicFramePr>
          <p:nvPr>
            <p:extLst>
              <p:ext uri="{D42A27DB-BD31-4B8C-83A1-F6EECF244321}">
                <p14:modId xmlns:p14="http://schemas.microsoft.com/office/powerpoint/2010/main" val="1283258056"/>
              </p:ext>
            </p:extLst>
          </p:nvPr>
        </p:nvGraphicFramePr>
        <p:xfrm>
          <a:off x="5053022" y="4402779"/>
          <a:ext cx="7043385" cy="1596336"/>
        </p:xfrm>
        <a:graphic>
          <a:graphicData uri="http://schemas.openxmlformats.org/drawingml/2006/table">
            <a:tbl>
              <a:tblPr/>
              <a:tblGrid>
                <a:gridCol w="1053363">
                  <a:extLst>
                    <a:ext uri="{9D8B030D-6E8A-4147-A177-3AD203B41FA5}">
                      <a16:colId xmlns:a16="http://schemas.microsoft.com/office/drawing/2014/main" val="1471289026"/>
                    </a:ext>
                  </a:extLst>
                </a:gridCol>
                <a:gridCol w="503099">
                  <a:extLst>
                    <a:ext uri="{9D8B030D-6E8A-4147-A177-3AD203B41FA5}">
                      <a16:colId xmlns:a16="http://schemas.microsoft.com/office/drawing/2014/main" val="2928357418"/>
                    </a:ext>
                  </a:extLst>
                </a:gridCol>
                <a:gridCol w="503099">
                  <a:extLst>
                    <a:ext uri="{9D8B030D-6E8A-4147-A177-3AD203B41FA5}">
                      <a16:colId xmlns:a16="http://schemas.microsoft.com/office/drawing/2014/main" val="1185265"/>
                    </a:ext>
                  </a:extLst>
                </a:gridCol>
                <a:gridCol w="503099">
                  <a:extLst>
                    <a:ext uri="{9D8B030D-6E8A-4147-A177-3AD203B41FA5}">
                      <a16:colId xmlns:a16="http://schemas.microsoft.com/office/drawing/2014/main" val="1988672407"/>
                    </a:ext>
                  </a:extLst>
                </a:gridCol>
                <a:gridCol w="503099">
                  <a:extLst>
                    <a:ext uri="{9D8B030D-6E8A-4147-A177-3AD203B41FA5}">
                      <a16:colId xmlns:a16="http://schemas.microsoft.com/office/drawing/2014/main" val="1786980467"/>
                    </a:ext>
                  </a:extLst>
                </a:gridCol>
                <a:gridCol w="503099">
                  <a:extLst>
                    <a:ext uri="{9D8B030D-6E8A-4147-A177-3AD203B41FA5}">
                      <a16:colId xmlns:a16="http://schemas.microsoft.com/office/drawing/2014/main" val="1457884077"/>
                    </a:ext>
                  </a:extLst>
                </a:gridCol>
                <a:gridCol w="503099">
                  <a:extLst>
                    <a:ext uri="{9D8B030D-6E8A-4147-A177-3AD203B41FA5}">
                      <a16:colId xmlns:a16="http://schemas.microsoft.com/office/drawing/2014/main" val="2014979860"/>
                    </a:ext>
                  </a:extLst>
                </a:gridCol>
                <a:gridCol w="503099">
                  <a:extLst>
                    <a:ext uri="{9D8B030D-6E8A-4147-A177-3AD203B41FA5}">
                      <a16:colId xmlns:a16="http://schemas.microsoft.com/office/drawing/2014/main" val="3948093118"/>
                    </a:ext>
                  </a:extLst>
                </a:gridCol>
                <a:gridCol w="503099">
                  <a:extLst>
                    <a:ext uri="{9D8B030D-6E8A-4147-A177-3AD203B41FA5}">
                      <a16:colId xmlns:a16="http://schemas.microsoft.com/office/drawing/2014/main" val="2211118059"/>
                    </a:ext>
                  </a:extLst>
                </a:gridCol>
                <a:gridCol w="503099">
                  <a:extLst>
                    <a:ext uri="{9D8B030D-6E8A-4147-A177-3AD203B41FA5}">
                      <a16:colId xmlns:a16="http://schemas.microsoft.com/office/drawing/2014/main" val="3614134117"/>
                    </a:ext>
                  </a:extLst>
                </a:gridCol>
                <a:gridCol w="691761">
                  <a:extLst>
                    <a:ext uri="{9D8B030D-6E8A-4147-A177-3AD203B41FA5}">
                      <a16:colId xmlns:a16="http://schemas.microsoft.com/office/drawing/2014/main" val="3542118060"/>
                    </a:ext>
                  </a:extLst>
                </a:gridCol>
                <a:gridCol w="770370">
                  <a:extLst>
                    <a:ext uri="{9D8B030D-6E8A-4147-A177-3AD203B41FA5}">
                      <a16:colId xmlns:a16="http://schemas.microsoft.com/office/drawing/2014/main" val="369939679"/>
                    </a:ext>
                  </a:extLst>
                </a:gridCol>
              </a:tblGrid>
              <a:tr h="356687">
                <a:tc gridSpan="12">
                  <a:txBody>
                    <a:bodyPr/>
                    <a:lstStyle/>
                    <a:p>
                      <a:pPr algn="ctr" fontAlgn="ctr"/>
                      <a:r>
                        <a:rPr lang="en-US" sz="900" b="1" i="0" u="none" strike="noStrike" dirty="0">
                          <a:solidFill>
                            <a:srgbClr val="000000"/>
                          </a:solidFill>
                          <a:effectLst/>
                          <a:latin typeface="Calibri" panose="020F0502020204030204" pitchFamily="34" charset="0"/>
                        </a:rPr>
                        <a:t>REALISASI RESPONSE TIME (MENIT</a:t>
                      </a:r>
                      <a:r>
                        <a:rPr lang="en-US" sz="900" b="0" i="0" u="none" strike="noStrike" dirty="0">
                          <a:solidFill>
                            <a:srgbClr val="000000"/>
                          </a:solidFill>
                          <a:effectLst/>
                          <a:latin typeface="Calibri" panose="020F0502020204030204" pitchFamily="34" charset="0"/>
                        </a:rPr>
                        <a:t>)</a:t>
                      </a:r>
                    </a:p>
                  </a:txBody>
                  <a:tcPr marL="75465" marR="75465" marT="37732" marB="37732"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596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3684086"/>
                  </a:ext>
                </a:extLst>
              </a:tr>
              <a:tr h="334069">
                <a:tc>
                  <a:txBody>
                    <a:bodyPr/>
                    <a:lstStyle/>
                    <a:p>
                      <a:pPr algn="ctr" fontAlgn="ctr"/>
                      <a:r>
                        <a:rPr lang="en-US" sz="900" b="1" i="0" u="none" strike="noStrike" dirty="0">
                          <a:solidFill>
                            <a:srgbClr val="000000"/>
                          </a:solidFill>
                          <a:effectLst/>
                          <a:latin typeface="Calibri" panose="020F0502020204030204" pitchFamily="34" charset="0"/>
                        </a:rPr>
                        <a:t>UNIT</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JAN</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FEB</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MAR</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APR</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MAY</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JUN</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a:solidFill>
                            <a:srgbClr val="000000"/>
                          </a:solidFill>
                          <a:effectLst/>
                          <a:latin typeface="Calibri" panose="020F0502020204030204" pitchFamily="34" charset="0"/>
                        </a:rPr>
                        <a:t>JUL</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AUG</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SEP</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KUM SD SEP</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900" b="1" i="0" u="none" strike="noStrike" dirty="0">
                          <a:solidFill>
                            <a:srgbClr val="000000"/>
                          </a:solidFill>
                          <a:effectLst/>
                          <a:latin typeface="Calibri" panose="020F0502020204030204" pitchFamily="34" charset="0"/>
                        </a:rPr>
                        <a:t>TARGET SD DES</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58097461"/>
                  </a:ext>
                </a:extLst>
              </a:tr>
              <a:tr h="150930">
                <a:tc>
                  <a:txBody>
                    <a:bodyPr/>
                    <a:lstStyle/>
                    <a:p>
                      <a:pPr algn="l" fontAlgn="ctr"/>
                      <a:r>
                        <a:rPr lang="en-US" sz="900" b="0" i="0" u="none" strike="noStrike" dirty="0">
                          <a:solidFill>
                            <a:srgbClr val="000000"/>
                          </a:solidFill>
                          <a:effectLst/>
                          <a:latin typeface="Calibri" panose="020F0502020204030204" pitchFamily="34" charset="0"/>
                        </a:rPr>
                        <a:t>UIW KALTIMRA</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52.17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40.16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26.13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27.80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25.75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24.21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23.16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29.40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a:solidFill>
                            <a:srgbClr val="000000"/>
                          </a:solidFill>
                          <a:effectLst/>
                          <a:latin typeface="Calibri" panose="020F0502020204030204" pitchFamily="34" charset="0"/>
                        </a:rPr>
                        <a:t>21.79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31.04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900" b="0" i="0" u="none" strike="noStrike" dirty="0">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240433607"/>
                  </a:ext>
                </a:extLst>
              </a:tr>
              <a:tr h="150930">
                <a:tc>
                  <a:txBody>
                    <a:bodyPr/>
                    <a:lstStyle/>
                    <a:p>
                      <a:pPr algn="l" fontAlgn="ctr"/>
                      <a:r>
                        <a:rPr lang="en-US" sz="900" b="0" i="0" u="none" strike="noStrike">
                          <a:solidFill>
                            <a:srgbClr val="000000"/>
                          </a:solidFill>
                          <a:effectLst/>
                          <a:latin typeface="Calibri" panose="020F0502020204030204" pitchFamily="34" charset="0"/>
                        </a:rPr>
                        <a:t>UP3 BALIKPAPAN</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90.14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61.25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29.15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29.05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25.78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24.28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25.71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25.42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19.24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44.03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53098848"/>
                  </a:ext>
                </a:extLst>
              </a:tr>
              <a:tr h="150930">
                <a:tc>
                  <a:txBody>
                    <a:bodyPr/>
                    <a:lstStyle/>
                    <a:p>
                      <a:pPr algn="l" fontAlgn="ctr"/>
                      <a:r>
                        <a:rPr lang="en-US" sz="900" b="0" i="0" u="none" strike="noStrike">
                          <a:solidFill>
                            <a:srgbClr val="000000"/>
                          </a:solidFill>
                          <a:effectLst/>
                          <a:latin typeface="Calibri" panose="020F0502020204030204" pitchFamily="34" charset="0"/>
                        </a:rPr>
                        <a:t>UP3 BERAU</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24.84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27.17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27.14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39.00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27.44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25.46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26.69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23.95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27.76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81773125"/>
                  </a:ext>
                </a:extLst>
              </a:tr>
              <a:tr h="150930">
                <a:tc>
                  <a:txBody>
                    <a:bodyPr/>
                    <a:lstStyle/>
                    <a:p>
                      <a:pPr algn="l" fontAlgn="ctr"/>
                      <a:r>
                        <a:rPr lang="en-US" sz="900" b="0" i="0" u="none" strike="noStrike">
                          <a:solidFill>
                            <a:srgbClr val="000000"/>
                          </a:solidFill>
                          <a:effectLst/>
                          <a:latin typeface="Calibri" panose="020F0502020204030204" pitchFamily="34" charset="0"/>
                        </a:rPr>
                        <a:t>UP3 BONTANG</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34.21</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25.74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24.13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29.35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30.83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27.16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25.18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52.16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22.69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30.40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64056002"/>
                  </a:ext>
                </a:extLst>
              </a:tr>
              <a:tr h="150930">
                <a:tc>
                  <a:txBody>
                    <a:bodyPr/>
                    <a:lstStyle/>
                    <a:p>
                      <a:pPr algn="l" fontAlgn="ctr"/>
                      <a:r>
                        <a:rPr lang="en-US" sz="900" b="0" i="0" u="none" strike="noStrike">
                          <a:solidFill>
                            <a:srgbClr val="000000"/>
                          </a:solidFill>
                          <a:effectLst/>
                          <a:latin typeface="Calibri" panose="020F0502020204030204" pitchFamily="34" charset="0"/>
                        </a:rPr>
                        <a:t>UP3 SAMARINDA</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21.86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23.13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21.86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21.52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22.80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21.50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20.04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22.43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21.29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21.54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38680481"/>
                  </a:ext>
                </a:extLst>
              </a:tr>
              <a:tr h="150930">
                <a:tc>
                  <a:txBody>
                    <a:bodyPr/>
                    <a:lstStyle/>
                    <a:p>
                      <a:pPr algn="l" fontAlgn="ctr"/>
                      <a:r>
                        <a:rPr lang="en-US" sz="900" b="0" i="0" u="none" strike="noStrike">
                          <a:solidFill>
                            <a:srgbClr val="000000"/>
                          </a:solidFill>
                          <a:effectLst/>
                          <a:latin typeface="Calibri" panose="020F0502020204030204" pitchFamily="34" charset="0"/>
                        </a:rPr>
                        <a:t>UP3 TARAKAN</a:t>
                      </a:r>
                    </a:p>
                  </a:txBody>
                  <a:tcPr marL="75465"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47.82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46.87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47.99</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40.90</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32.93</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27.77</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24.45</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a:solidFill>
                            <a:srgbClr val="000000"/>
                          </a:solidFill>
                          <a:effectLst/>
                          <a:latin typeface="Calibri" panose="020F0502020204030204" pitchFamily="34" charset="0"/>
                        </a:rPr>
                        <a:t>27.58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25.92</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900" b="0" i="0" u="none" strike="noStrike" dirty="0">
                          <a:solidFill>
                            <a:srgbClr val="000000"/>
                          </a:solidFill>
                          <a:effectLst/>
                          <a:latin typeface="Calibri" panose="020F0502020204030204" pitchFamily="34" charset="0"/>
                        </a:rPr>
                        <a:t>35.84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900" b="0" i="0" u="none" strike="noStrike" dirty="0">
                          <a:solidFill>
                            <a:srgbClr val="000000"/>
                          </a:solidFill>
                          <a:effectLst/>
                          <a:latin typeface="Calibri" panose="020F0502020204030204" pitchFamily="34" charset="0"/>
                        </a:rPr>
                        <a:t>29.86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33123452"/>
                  </a:ext>
                </a:extLst>
              </a:tr>
            </a:tbl>
          </a:graphicData>
        </a:graphic>
      </p:graphicFrame>
      <p:graphicFrame>
        <p:nvGraphicFramePr>
          <p:cNvPr id="13" name="Table 12">
            <a:extLst>
              <a:ext uri="{FF2B5EF4-FFF2-40B4-BE49-F238E27FC236}">
                <a16:creationId xmlns:a16="http://schemas.microsoft.com/office/drawing/2014/main" id="{0C880295-B712-4B48-8E2B-1405462CC1EF}"/>
              </a:ext>
            </a:extLst>
          </p:cNvPr>
          <p:cNvGraphicFramePr>
            <a:graphicFrameLocks noGrp="1"/>
          </p:cNvGraphicFramePr>
          <p:nvPr>
            <p:extLst>
              <p:ext uri="{D42A27DB-BD31-4B8C-83A1-F6EECF244321}">
                <p14:modId xmlns:p14="http://schemas.microsoft.com/office/powerpoint/2010/main" val="198057603"/>
              </p:ext>
            </p:extLst>
          </p:nvPr>
        </p:nvGraphicFramePr>
        <p:xfrm>
          <a:off x="11299439" y="1473592"/>
          <a:ext cx="770370" cy="1230038"/>
        </p:xfrm>
        <a:graphic>
          <a:graphicData uri="http://schemas.openxmlformats.org/drawingml/2006/table">
            <a:tbl>
              <a:tblPr/>
              <a:tblGrid>
                <a:gridCol w="770370">
                  <a:extLst>
                    <a:ext uri="{9D8B030D-6E8A-4147-A177-3AD203B41FA5}">
                      <a16:colId xmlns:a16="http://schemas.microsoft.com/office/drawing/2014/main" val="1233183118"/>
                    </a:ext>
                  </a:extLst>
                </a:gridCol>
              </a:tblGrid>
              <a:tr h="299328">
                <a:tc>
                  <a:txBody>
                    <a:bodyPr/>
                    <a:lstStyle/>
                    <a:p>
                      <a:pPr algn="ctr" fontAlgn="ctr"/>
                      <a:r>
                        <a:rPr lang="en-US" sz="900" b="1" i="0" u="none" strike="noStrike" dirty="0">
                          <a:solidFill>
                            <a:srgbClr val="000000"/>
                          </a:solidFill>
                          <a:effectLst/>
                          <a:latin typeface="Calibri" panose="020F0502020204030204" pitchFamily="34" charset="0"/>
                        </a:rPr>
                        <a:t>TARGET SD DES</a:t>
                      </a:r>
                    </a:p>
                  </a:txBody>
                  <a:tcPr marL="6289" marR="6289" marT="6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36794761"/>
                  </a:ext>
                </a:extLst>
              </a:tr>
              <a:tr h="154940">
                <a:tc>
                  <a:txBody>
                    <a:bodyPr/>
                    <a:lstStyle/>
                    <a:p>
                      <a:pPr algn="ctr" fontAlgn="b"/>
                      <a:r>
                        <a:rPr lang="en-US" sz="900" b="0" i="0" u="none" strike="noStrike" dirty="0">
                          <a:solidFill>
                            <a:srgbClr val="000000"/>
                          </a:solidFill>
                          <a:effectLst/>
                          <a:latin typeface="Calibri" panose="020F0502020204030204" pitchFamily="34" charset="0"/>
                        </a:rPr>
                        <a:t>3108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297184754"/>
                  </a:ext>
                </a:extLst>
              </a:tr>
              <a:tr h="154940">
                <a:tc>
                  <a:txBody>
                    <a:bodyPr/>
                    <a:lstStyle/>
                    <a:p>
                      <a:pPr algn="ctr" fontAlgn="b"/>
                      <a:r>
                        <a:rPr lang="en-US" sz="900" b="0" i="0" u="none" strike="noStrike" dirty="0">
                          <a:solidFill>
                            <a:srgbClr val="000000"/>
                          </a:solidFill>
                          <a:effectLst/>
                          <a:latin typeface="Calibri" panose="020F0502020204030204" pitchFamily="34" charset="0"/>
                        </a:rPr>
                        <a:t>1704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49586491"/>
                  </a:ext>
                </a:extLst>
              </a:tr>
              <a:tr h="152400">
                <a:tc>
                  <a:txBody>
                    <a:bodyPr/>
                    <a:lstStyle/>
                    <a:p>
                      <a:pPr algn="ctr" fontAlgn="b"/>
                      <a:r>
                        <a:rPr lang="en-US" sz="900" b="0" i="0" u="none" strike="noStrike" dirty="0">
                          <a:solidFill>
                            <a:srgbClr val="000000"/>
                          </a:solidFill>
                          <a:effectLst/>
                          <a:latin typeface="Calibri" panose="020F0502020204030204" pitchFamily="34" charset="0"/>
                        </a:rPr>
                        <a:t>984</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00178104"/>
                  </a:ext>
                </a:extLst>
              </a:tr>
              <a:tr h="160020">
                <a:tc>
                  <a:txBody>
                    <a:bodyPr/>
                    <a:lstStyle/>
                    <a:p>
                      <a:pPr algn="ctr" fontAlgn="b"/>
                      <a:r>
                        <a:rPr lang="en-US" sz="900" b="0" i="0" u="none" strike="noStrike" dirty="0">
                          <a:solidFill>
                            <a:srgbClr val="000000"/>
                          </a:solidFill>
                          <a:effectLst/>
                          <a:latin typeface="Calibri" panose="020F0502020204030204" pitchFamily="34" charset="0"/>
                        </a:rPr>
                        <a:t>276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83046117"/>
                  </a:ext>
                </a:extLst>
              </a:tr>
              <a:tr h="157480">
                <a:tc>
                  <a:txBody>
                    <a:bodyPr/>
                    <a:lstStyle/>
                    <a:p>
                      <a:pPr algn="ctr" fontAlgn="b"/>
                      <a:r>
                        <a:rPr lang="en-US" sz="900" b="0" i="0" u="none" strike="noStrike" dirty="0">
                          <a:solidFill>
                            <a:srgbClr val="000000"/>
                          </a:solidFill>
                          <a:effectLst/>
                          <a:latin typeface="Calibri" panose="020F0502020204030204" pitchFamily="34" charset="0"/>
                        </a:rPr>
                        <a:t>96</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88214415"/>
                  </a:ext>
                </a:extLst>
              </a:tr>
              <a:tr h="150930">
                <a:tc>
                  <a:txBody>
                    <a:bodyPr/>
                    <a:lstStyle/>
                    <a:p>
                      <a:pPr algn="ctr" fontAlgn="b"/>
                      <a:r>
                        <a:rPr lang="en-US" sz="900" b="0" i="0" u="none" strike="noStrike" dirty="0">
                          <a:solidFill>
                            <a:srgbClr val="000000"/>
                          </a:solidFill>
                          <a:effectLst/>
                          <a:latin typeface="Calibri" panose="020F0502020204030204" pitchFamily="34" charset="0"/>
                        </a:rPr>
                        <a:t>48</a:t>
                      </a:r>
                    </a:p>
                  </a:txBody>
                  <a:tcPr marL="6289" marR="6289" marT="62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73967241"/>
                  </a:ext>
                </a:extLst>
              </a:tr>
            </a:tbl>
          </a:graphicData>
        </a:graphic>
      </p:graphicFrame>
      <p:sp>
        <p:nvSpPr>
          <p:cNvPr id="44" name="Rectangle 43">
            <a:extLst>
              <a:ext uri="{FF2B5EF4-FFF2-40B4-BE49-F238E27FC236}">
                <a16:creationId xmlns:a16="http://schemas.microsoft.com/office/drawing/2014/main" id="{2598F8D9-DB79-4052-9E7C-432398C3F884}"/>
              </a:ext>
            </a:extLst>
          </p:cNvPr>
          <p:cNvSpPr/>
          <p:nvPr/>
        </p:nvSpPr>
        <p:spPr>
          <a:xfrm>
            <a:off x="6487876" y="6083157"/>
            <a:ext cx="5971290" cy="646331"/>
          </a:xfrm>
          <a:prstGeom prst="rect">
            <a:avLst/>
          </a:prstGeom>
        </p:spPr>
        <p:txBody>
          <a:bodyPr wrap="square">
            <a:spAutoFit/>
          </a:bodyPr>
          <a:lstStyle/>
          <a:p>
            <a:r>
              <a:rPr lang="en-US" b="1" dirty="0">
                <a:solidFill>
                  <a:schemeClr val="bg1"/>
                </a:solidFill>
              </a:rPr>
              <a:t>Masih </a:t>
            </a:r>
            <a:r>
              <a:rPr lang="en-US" b="1" dirty="0" err="1">
                <a:solidFill>
                  <a:schemeClr val="bg1"/>
                </a:solidFill>
              </a:rPr>
              <a:t>terdapat</a:t>
            </a:r>
            <a:r>
              <a:rPr lang="en-US" b="1" dirty="0">
                <a:solidFill>
                  <a:schemeClr val="bg1"/>
                </a:solidFill>
              </a:rPr>
              <a:t> </a:t>
            </a:r>
            <a:r>
              <a:rPr lang="en-US" b="1" dirty="0" err="1">
                <a:solidFill>
                  <a:schemeClr val="bg1"/>
                </a:solidFill>
              </a:rPr>
              <a:t>potensi</a:t>
            </a:r>
            <a:r>
              <a:rPr lang="en-US" b="1" dirty="0">
                <a:solidFill>
                  <a:schemeClr val="bg1"/>
                </a:solidFill>
              </a:rPr>
              <a:t> </a:t>
            </a:r>
            <a:r>
              <a:rPr lang="en-US" b="1" dirty="0" err="1">
                <a:solidFill>
                  <a:schemeClr val="bg1"/>
                </a:solidFill>
              </a:rPr>
              <a:t>besar</a:t>
            </a:r>
            <a:r>
              <a:rPr lang="en-US" b="1" dirty="0">
                <a:solidFill>
                  <a:schemeClr val="bg1"/>
                </a:solidFill>
              </a:rPr>
              <a:t> </a:t>
            </a:r>
            <a:r>
              <a:rPr lang="en-US" b="1" dirty="0" err="1">
                <a:solidFill>
                  <a:schemeClr val="bg1"/>
                </a:solidFill>
              </a:rPr>
              <a:t>untuk</a:t>
            </a:r>
            <a:r>
              <a:rPr lang="en-US" b="1" dirty="0">
                <a:solidFill>
                  <a:schemeClr val="bg1"/>
                </a:solidFill>
              </a:rPr>
              <a:t> </a:t>
            </a:r>
            <a:r>
              <a:rPr lang="en-US" b="1" dirty="0" err="1">
                <a:solidFill>
                  <a:schemeClr val="bg1"/>
                </a:solidFill>
              </a:rPr>
              <a:t>mencapai</a:t>
            </a:r>
            <a:r>
              <a:rPr lang="en-US" b="1" dirty="0">
                <a:solidFill>
                  <a:schemeClr val="bg1"/>
                </a:solidFill>
              </a:rPr>
              <a:t> Target Response Time dan recovery Time di </a:t>
            </a:r>
            <a:r>
              <a:rPr lang="en-US" b="1" dirty="0" err="1">
                <a:solidFill>
                  <a:schemeClr val="bg1"/>
                </a:solidFill>
              </a:rPr>
              <a:t>akhir</a:t>
            </a:r>
            <a:r>
              <a:rPr lang="en-US" b="1" dirty="0">
                <a:solidFill>
                  <a:schemeClr val="bg1"/>
                </a:solidFill>
              </a:rPr>
              <a:t> </a:t>
            </a:r>
            <a:r>
              <a:rPr lang="en-US" b="1" dirty="0" err="1">
                <a:solidFill>
                  <a:schemeClr val="bg1"/>
                </a:solidFill>
              </a:rPr>
              <a:t>tahun</a:t>
            </a:r>
            <a:r>
              <a:rPr lang="en-US" b="1" dirty="0">
                <a:solidFill>
                  <a:schemeClr val="bg1"/>
                </a:solidFill>
              </a:rPr>
              <a:t> 2020</a:t>
            </a:r>
          </a:p>
        </p:txBody>
      </p:sp>
      <p:sp>
        <p:nvSpPr>
          <p:cNvPr id="17" name="Arrow: Bent-Up 16">
            <a:extLst>
              <a:ext uri="{FF2B5EF4-FFF2-40B4-BE49-F238E27FC236}">
                <a16:creationId xmlns:a16="http://schemas.microsoft.com/office/drawing/2014/main" id="{1392E334-8EA3-409A-9EA2-B3D1A1902579}"/>
              </a:ext>
            </a:extLst>
          </p:cNvPr>
          <p:cNvSpPr/>
          <p:nvPr/>
        </p:nvSpPr>
        <p:spPr>
          <a:xfrm rot="5400000">
            <a:off x="5967848" y="6157218"/>
            <a:ext cx="427149" cy="410362"/>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5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1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nodeType="withEffect">
                                  <p:stCondLst>
                                    <p:cond delay="3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par>
                                <p:cTn id="17" presetID="10" presetClass="entr" presetSubtype="0" fill="hold" nodeType="withEffect">
                                  <p:stCondLst>
                                    <p:cond delay="45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50"/>
                                        <p:tgtEl>
                                          <p:spTgt spid="47"/>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250"/>
                                        <p:tgtEl>
                                          <p:spTgt spid="4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50"/>
                                        <p:tgtEl>
                                          <p:spTgt spid="48"/>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44156D1-1C8F-4B11-A94C-FF6D3181FC81}"/>
              </a:ext>
            </a:extLst>
          </p:cNvPr>
          <p:cNvPicPr>
            <a:picLocks noChangeAspect="1"/>
          </p:cNvPicPr>
          <p:nvPr/>
        </p:nvPicPr>
        <p:blipFill rotWithShape="1">
          <a:blip r:embed="rId3"/>
          <a:srcRect l="44754" t="9623" b="10272"/>
          <a:stretch/>
        </p:blipFill>
        <p:spPr>
          <a:xfrm>
            <a:off x="0" y="-15953"/>
            <a:ext cx="4740782" cy="6873954"/>
          </a:xfrm>
          <a:prstGeom prst="rect">
            <a:avLst/>
          </a:prstGeom>
        </p:spPr>
      </p:pic>
      <p:pic>
        <p:nvPicPr>
          <p:cNvPr id="15" name="Picture 14">
            <a:extLst>
              <a:ext uri="{FF2B5EF4-FFF2-40B4-BE49-F238E27FC236}">
                <a16:creationId xmlns:a16="http://schemas.microsoft.com/office/drawing/2014/main" id="{BE193D49-50C7-4148-97D3-0965386D4ECD}"/>
              </a:ext>
            </a:extLst>
          </p:cNvPr>
          <p:cNvPicPr>
            <a:picLocks noChangeAspect="1"/>
          </p:cNvPicPr>
          <p:nvPr/>
        </p:nvPicPr>
        <p:blipFill rotWithShape="1">
          <a:blip r:embed="rId4"/>
          <a:srcRect r="78866" b="55550"/>
          <a:stretch/>
        </p:blipFill>
        <p:spPr>
          <a:xfrm>
            <a:off x="4741027" y="3954"/>
            <a:ext cx="1449352" cy="6889859"/>
          </a:xfrm>
          <a:prstGeom prst="rect">
            <a:avLst/>
          </a:prstGeom>
        </p:spPr>
      </p:pic>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5"/>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Shape 75">
            <a:extLst>
              <a:ext uri="{FF2B5EF4-FFF2-40B4-BE49-F238E27FC236}">
                <a16:creationId xmlns:a16="http://schemas.microsoft.com/office/drawing/2014/main" id="{575AE7C9-BFB1-4D45-A506-2478E1A7B115}"/>
              </a:ext>
            </a:extLst>
          </p:cNvPr>
          <p:cNvSpPr/>
          <p:nvPr/>
        </p:nvSpPr>
        <p:spPr>
          <a:xfrm>
            <a:off x="4389151" y="-15953"/>
            <a:ext cx="455568" cy="703385"/>
          </a:xfrm>
          <a:custGeom>
            <a:avLst/>
            <a:gdLst>
              <a:gd name="connsiteX0" fmla="*/ 175846 w 455568"/>
              <a:gd name="connsiteY0" fmla="*/ 0 h 703385"/>
              <a:gd name="connsiteX1" fmla="*/ 455568 w 455568"/>
              <a:gd name="connsiteY1" fmla="*/ 0 h 703385"/>
              <a:gd name="connsiteX2" fmla="*/ 279722 w 455568"/>
              <a:gd name="connsiteY2" fmla="*/ 703385 h 703385"/>
              <a:gd name="connsiteX3" fmla="*/ 0 w 455568"/>
              <a:gd name="connsiteY3" fmla="*/ 703385 h 703385"/>
            </a:gdLst>
            <a:ahLst/>
            <a:cxnLst>
              <a:cxn ang="0">
                <a:pos x="connsiteX0" y="connsiteY0"/>
              </a:cxn>
              <a:cxn ang="0">
                <a:pos x="connsiteX1" y="connsiteY1"/>
              </a:cxn>
              <a:cxn ang="0">
                <a:pos x="connsiteX2" y="connsiteY2"/>
              </a:cxn>
              <a:cxn ang="0">
                <a:pos x="connsiteX3" y="connsiteY3"/>
              </a:cxn>
            </a:cxnLst>
            <a:rect l="l" t="t" r="r" b="b"/>
            <a:pathLst>
              <a:path w="455568" h="703385">
                <a:moveTo>
                  <a:pt x="175846" y="0"/>
                </a:moveTo>
                <a:lnTo>
                  <a:pt x="455568" y="0"/>
                </a:lnTo>
                <a:lnTo>
                  <a:pt x="279722" y="703385"/>
                </a:lnTo>
                <a:lnTo>
                  <a:pt x="0" y="703385"/>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A24932D0-A20B-411F-8518-390FDF3ABB4A}"/>
              </a:ext>
            </a:extLst>
          </p:cNvPr>
          <p:cNvSpPr/>
          <p:nvPr/>
        </p:nvSpPr>
        <p:spPr>
          <a:xfrm>
            <a:off x="4741027" y="-158102"/>
            <a:ext cx="455568" cy="703385"/>
          </a:xfrm>
          <a:custGeom>
            <a:avLst/>
            <a:gdLst>
              <a:gd name="connsiteX0" fmla="*/ 175846 w 455568"/>
              <a:gd name="connsiteY0" fmla="*/ 0 h 703385"/>
              <a:gd name="connsiteX1" fmla="*/ 455568 w 455568"/>
              <a:gd name="connsiteY1" fmla="*/ 0 h 703385"/>
              <a:gd name="connsiteX2" fmla="*/ 279722 w 455568"/>
              <a:gd name="connsiteY2" fmla="*/ 703385 h 703385"/>
              <a:gd name="connsiteX3" fmla="*/ 0 w 455568"/>
              <a:gd name="connsiteY3" fmla="*/ 703385 h 703385"/>
            </a:gdLst>
            <a:ahLst/>
            <a:cxnLst>
              <a:cxn ang="0">
                <a:pos x="connsiteX0" y="connsiteY0"/>
              </a:cxn>
              <a:cxn ang="0">
                <a:pos x="connsiteX1" y="connsiteY1"/>
              </a:cxn>
              <a:cxn ang="0">
                <a:pos x="connsiteX2" y="connsiteY2"/>
              </a:cxn>
              <a:cxn ang="0">
                <a:pos x="connsiteX3" y="connsiteY3"/>
              </a:cxn>
            </a:cxnLst>
            <a:rect l="l" t="t" r="r" b="b"/>
            <a:pathLst>
              <a:path w="455568" h="703385">
                <a:moveTo>
                  <a:pt x="175846" y="0"/>
                </a:moveTo>
                <a:lnTo>
                  <a:pt x="455568" y="0"/>
                </a:lnTo>
                <a:lnTo>
                  <a:pt x="279722" y="703385"/>
                </a:lnTo>
                <a:lnTo>
                  <a:pt x="0" y="7033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27F21A1-7E41-443A-B0B6-7F953F6FACA1}"/>
              </a:ext>
            </a:extLst>
          </p:cNvPr>
          <p:cNvSpPr/>
          <p:nvPr/>
        </p:nvSpPr>
        <p:spPr>
          <a:xfrm>
            <a:off x="3796845" y="0"/>
            <a:ext cx="8408284" cy="6873240"/>
          </a:xfrm>
          <a:custGeom>
            <a:avLst/>
            <a:gdLst>
              <a:gd name="connsiteX0" fmla="*/ 1718311 w 8408284"/>
              <a:gd name="connsiteY0" fmla="*/ 0 h 6873240"/>
              <a:gd name="connsiteX1" fmla="*/ 8395155 w 8408284"/>
              <a:gd name="connsiteY1" fmla="*/ 0 h 6873240"/>
              <a:gd name="connsiteX2" fmla="*/ 8395155 w 8408284"/>
              <a:gd name="connsiteY2" fmla="*/ 6858000 h 6873240"/>
              <a:gd name="connsiteX3" fmla="*/ 8408284 w 8408284"/>
              <a:gd name="connsiteY3" fmla="*/ 6858000 h 6873240"/>
              <a:gd name="connsiteX4" fmla="*/ 8404474 w 8408284"/>
              <a:gd name="connsiteY4" fmla="*/ 6873240 h 6873240"/>
              <a:gd name="connsiteX5" fmla="*/ 0 w 8408284"/>
              <a:gd name="connsiteY5" fmla="*/ 6873240 h 687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284" h="6873240">
                <a:moveTo>
                  <a:pt x="1718311" y="0"/>
                </a:moveTo>
                <a:lnTo>
                  <a:pt x="8395155" y="0"/>
                </a:lnTo>
                <a:lnTo>
                  <a:pt x="8395155" y="6858000"/>
                </a:lnTo>
                <a:lnTo>
                  <a:pt x="8408284" y="6858000"/>
                </a:lnTo>
                <a:lnTo>
                  <a:pt x="8404474" y="6873240"/>
                </a:lnTo>
                <a:lnTo>
                  <a:pt x="0" y="6873240"/>
                </a:lnTo>
                <a:close/>
              </a:path>
            </a:pathLst>
          </a:cu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64F1A4F-6AFE-4D5E-A50D-B373BE0722B6}"/>
              </a:ext>
            </a:extLst>
          </p:cNvPr>
          <p:cNvSpPr/>
          <p:nvPr/>
        </p:nvSpPr>
        <p:spPr>
          <a:xfrm>
            <a:off x="5913201" y="123765"/>
            <a:ext cx="4320685" cy="707886"/>
          </a:xfrm>
          <a:prstGeom prst="rect">
            <a:avLst/>
          </a:prstGeom>
        </p:spPr>
        <p:txBody>
          <a:bodyPr wrap="square">
            <a:spAutoFit/>
          </a:bodyPr>
          <a:lstStyle/>
          <a:p>
            <a:r>
              <a:rPr lang="en-US" sz="4000" b="1" dirty="0">
                <a:solidFill>
                  <a:schemeClr val="bg1"/>
                </a:solidFill>
              </a:rPr>
              <a:t>LATAR BELAKANG</a:t>
            </a:r>
          </a:p>
        </p:txBody>
      </p:sp>
      <p:sp>
        <p:nvSpPr>
          <p:cNvPr id="19" name="Freeform: Shape 18">
            <a:extLst>
              <a:ext uri="{FF2B5EF4-FFF2-40B4-BE49-F238E27FC236}">
                <a16:creationId xmlns:a16="http://schemas.microsoft.com/office/drawing/2014/main" id="{953C815D-A08D-408F-A887-7922DEF37AB6}"/>
              </a:ext>
            </a:extLst>
          </p:cNvPr>
          <p:cNvSpPr/>
          <p:nvPr/>
        </p:nvSpPr>
        <p:spPr>
          <a:xfrm>
            <a:off x="4331386" y="4456284"/>
            <a:ext cx="1003932" cy="2397760"/>
          </a:xfrm>
          <a:custGeom>
            <a:avLst/>
            <a:gdLst>
              <a:gd name="connsiteX0" fmla="*/ 574736 w 1003932"/>
              <a:gd name="connsiteY0" fmla="*/ 0 h 2397760"/>
              <a:gd name="connsiteX1" fmla="*/ 1003932 w 1003932"/>
              <a:gd name="connsiteY1" fmla="*/ 0 h 2397760"/>
              <a:gd name="connsiteX2" fmla="*/ 429196 w 1003932"/>
              <a:gd name="connsiteY2" fmla="*/ 2397760 h 2397760"/>
              <a:gd name="connsiteX3" fmla="*/ 0 w 1003932"/>
              <a:gd name="connsiteY3" fmla="*/ 2397760 h 2397760"/>
            </a:gdLst>
            <a:ahLst/>
            <a:cxnLst>
              <a:cxn ang="0">
                <a:pos x="connsiteX0" y="connsiteY0"/>
              </a:cxn>
              <a:cxn ang="0">
                <a:pos x="connsiteX1" y="connsiteY1"/>
              </a:cxn>
              <a:cxn ang="0">
                <a:pos x="connsiteX2" y="connsiteY2"/>
              </a:cxn>
              <a:cxn ang="0">
                <a:pos x="connsiteX3" y="connsiteY3"/>
              </a:cxn>
            </a:cxnLst>
            <a:rect l="l" t="t" r="r" b="b"/>
            <a:pathLst>
              <a:path w="1003932" h="2397760">
                <a:moveTo>
                  <a:pt x="574736" y="0"/>
                </a:moveTo>
                <a:lnTo>
                  <a:pt x="1003932" y="0"/>
                </a:lnTo>
                <a:lnTo>
                  <a:pt x="429196" y="2397760"/>
                </a:lnTo>
                <a:lnTo>
                  <a:pt x="0" y="23977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Hasil gambar untuk pln logo png">
            <a:extLst>
              <a:ext uri="{FF2B5EF4-FFF2-40B4-BE49-F238E27FC236}">
                <a16:creationId xmlns:a16="http://schemas.microsoft.com/office/drawing/2014/main" id="{904C020A-64FD-4998-AC27-48223EA5CD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568" y="213046"/>
            <a:ext cx="1400476" cy="50220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3CF551E-E891-4340-A154-DF159418A9CB}"/>
              </a:ext>
            </a:extLst>
          </p:cNvPr>
          <p:cNvGrpSpPr/>
          <p:nvPr/>
        </p:nvGrpSpPr>
        <p:grpSpPr>
          <a:xfrm rot="11680216">
            <a:off x="11482859" y="-422680"/>
            <a:ext cx="629732" cy="1441747"/>
            <a:chOff x="11057563" y="137522"/>
            <a:chExt cx="441014" cy="1029120"/>
          </a:xfrm>
        </p:grpSpPr>
        <p:sp>
          <p:nvSpPr>
            <p:cNvPr id="87" name="Rectangle: Rounded Corners 86">
              <a:extLst>
                <a:ext uri="{FF2B5EF4-FFF2-40B4-BE49-F238E27FC236}">
                  <a16:creationId xmlns:a16="http://schemas.microsoft.com/office/drawing/2014/main" id="{FECE1617-A1EB-49AC-85A1-C57B27818CC8}"/>
                </a:ext>
              </a:extLst>
            </p:cNvPr>
            <p:cNvSpPr/>
            <p:nvPr/>
          </p:nvSpPr>
          <p:spPr>
            <a:xfrm>
              <a:off x="11061843" y="447156"/>
              <a:ext cx="101170" cy="529481"/>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14A333CC-E4C9-41B9-A461-450275256075}"/>
                </a:ext>
              </a:extLst>
            </p:cNvPr>
            <p:cNvSpPr/>
            <p:nvPr/>
          </p:nvSpPr>
          <p:spPr>
            <a:xfrm>
              <a:off x="11057563" y="222951"/>
              <a:ext cx="101170" cy="131817"/>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28FF3592-CC90-44C5-88B7-1213CA6E2765}"/>
                </a:ext>
              </a:extLst>
            </p:cNvPr>
            <p:cNvSpPr/>
            <p:nvPr/>
          </p:nvSpPr>
          <p:spPr>
            <a:xfrm>
              <a:off x="11227485" y="137522"/>
              <a:ext cx="101170" cy="839115"/>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1B13FE6F-72F2-41A2-9B58-57990C50FC58}"/>
                </a:ext>
              </a:extLst>
            </p:cNvPr>
            <p:cNvSpPr/>
            <p:nvPr/>
          </p:nvSpPr>
          <p:spPr>
            <a:xfrm>
              <a:off x="11397407" y="637161"/>
              <a:ext cx="101170" cy="529481"/>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A97F0548-AD1D-4612-91C2-AAFE4EA53A67}"/>
                </a:ext>
              </a:extLst>
            </p:cNvPr>
            <p:cNvSpPr/>
            <p:nvPr/>
          </p:nvSpPr>
          <p:spPr>
            <a:xfrm>
              <a:off x="11397407" y="447156"/>
              <a:ext cx="101170" cy="131817"/>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32B6B950-7F9B-4C02-A176-23A116C78F5C}"/>
              </a:ext>
            </a:extLst>
          </p:cNvPr>
          <p:cNvPicPr>
            <a:picLocks noChangeAspect="1"/>
          </p:cNvPicPr>
          <p:nvPr/>
        </p:nvPicPr>
        <p:blipFill>
          <a:blip r:embed="rId7"/>
          <a:stretch>
            <a:fillRect/>
          </a:stretch>
        </p:blipFill>
        <p:spPr>
          <a:xfrm>
            <a:off x="1091412" y="4770470"/>
            <a:ext cx="1850668" cy="1850668"/>
          </a:xfrm>
          <a:prstGeom prst="rect">
            <a:avLst/>
          </a:prstGeom>
        </p:spPr>
      </p:pic>
      <p:pic>
        <p:nvPicPr>
          <p:cNvPr id="23" name="Picture 22">
            <a:extLst>
              <a:ext uri="{FF2B5EF4-FFF2-40B4-BE49-F238E27FC236}">
                <a16:creationId xmlns:a16="http://schemas.microsoft.com/office/drawing/2014/main" id="{C44ABA58-DF54-4C60-9240-5C709AE0B811}"/>
              </a:ext>
            </a:extLst>
          </p:cNvPr>
          <p:cNvPicPr>
            <a:picLocks noChangeAspect="1"/>
          </p:cNvPicPr>
          <p:nvPr/>
        </p:nvPicPr>
        <p:blipFill>
          <a:blip r:embed="rId8"/>
          <a:stretch>
            <a:fillRect/>
          </a:stretch>
        </p:blipFill>
        <p:spPr>
          <a:xfrm>
            <a:off x="210248" y="2946896"/>
            <a:ext cx="2829064" cy="2829064"/>
          </a:xfrm>
          <a:prstGeom prst="rect">
            <a:avLst/>
          </a:prstGeom>
        </p:spPr>
      </p:pic>
      <p:pic>
        <p:nvPicPr>
          <p:cNvPr id="25" name="Picture 24">
            <a:extLst>
              <a:ext uri="{FF2B5EF4-FFF2-40B4-BE49-F238E27FC236}">
                <a16:creationId xmlns:a16="http://schemas.microsoft.com/office/drawing/2014/main" id="{A13F08FA-8C75-497D-A8EF-397A973E404B}"/>
              </a:ext>
            </a:extLst>
          </p:cNvPr>
          <p:cNvPicPr>
            <a:picLocks noChangeAspect="1"/>
          </p:cNvPicPr>
          <p:nvPr/>
        </p:nvPicPr>
        <p:blipFill>
          <a:blip r:embed="rId9"/>
          <a:stretch>
            <a:fillRect/>
          </a:stretch>
        </p:blipFill>
        <p:spPr>
          <a:xfrm>
            <a:off x="1746246" y="2636519"/>
            <a:ext cx="2249817" cy="2249817"/>
          </a:xfrm>
          <a:prstGeom prst="rect">
            <a:avLst/>
          </a:prstGeom>
        </p:spPr>
      </p:pic>
      <p:pic>
        <p:nvPicPr>
          <p:cNvPr id="30" name="Picture 29">
            <a:extLst>
              <a:ext uri="{FF2B5EF4-FFF2-40B4-BE49-F238E27FC236}">
                <a16:creationId xmlns:a16="http://schemas.microsoft.com/office/drawing/2014/main" id="{2F22E0FA-F374-4936-ABC1-2CE1F9A86A43}"/>
              </a:ext>
            </a:extLst>
          </p:cNvPr>
          <p:cNvPicPr>
            <a:picLocks noChangeAspect="1"/>
          </p:cNvPicPr>
          <p:nvPr/>
        </p:nvPicPr>
        <p:blipFill>
          <a:blip r:embed="rId10"/>
          <a:stretch>
            <a:fillRect/>
          </a:stretch>
        </p:blipFill>
        <p:spPr>
          <a:xfrm>
            <a:off x="1831377" y="2071238"/>
            <a:ext cx="2154526" cy="2154526"/>
          </a:xfrm>
          <a:prstGeom prst="rect">
            <a:avLst/>
          </a:prstGeom>
        </p:spPr>
      </p:pic>
      <p:pic>
        <p:nvPicPr>
          <p:cNvPr id="32" name="Picture 31">
            <a:extLst>
              <a:ext uri="{FF2B5EF4-FFF2-40B4-BE49-F238E27FC236}">
                <a16:creationId xmlns:a16="http://schemas.microsoft.com/office/drawing/2014/main" id="{C61659ED-831D-4C72-92B2-78B10D3EDA72}"/>
              </a:ext>
            </a:extLst>
          </p:cNvPr>
          <p:cNvPicPr>
            <a:picLocks noChangeAspect="1"/>
          </p:cNvPicPr>
          <p:nvPr/>
        </p:nvPicPr>
        <p:blipFill>
          <a:blip r:embed="rId11">
            <a:clrChange>
              <a:clrFrom>
                <a:srgbClr val="3C3C3C">
                  <a:alpha val="85882"/>
                </a:srgbClr>
              </a:clrFrom>
              <a:clrTo>
                <a:srgbClr val="3C3C3C">
                  <a:alpha val="0"/>
                </a:srgbClr>
              </a:clrTo>
            </a:clrChange>
          </a:blip>
          <a:stretch>
            <a:fillRect/>
          </a:stretch>
        </p:blipFill>
        <p:spPr>
          <a:xfrm>
            <a:off x="622413" y="1073707"/>
            <a:ext cx="2728823" cy="2769170"/>
          </a:xfrm>
          <a:prstGeom prst="rect">
            <a:avLst/>
          </a:prstGeom>
        </p:spPr>
      </p:pic>
      <p:pic>
        <p:nvPicPr>
          <p:cNvPr id="34" name="Picture 33">
            <a:extLst>
              <a:ext uri="{FF2B5EF4-FFF2-40B4-BE49-F238E27FC236}">
                <a16:creationId xmlns:a16="http://schemas.microsoft.com/office/drawing/2014/main" id="{23FCFC1D-7DDD-4135-A60A-1D0D66984218}"/>
              </a:ext>
            </a:extLst>
          </p:cNvPr>
          <p:cNvPicPr>
            <a:picLocks noChangeAspect="1"/>
          </p:cNvPicPr>
          <p:nvPr/>
        </p:nvPicPr>
        <p:blipFill>
          <a:blip r:embed="rId12"/>
          <a:stretch>
            <a:fillRect/>
          </a:stretch>
        </p:blipFill>
        <p:spPr>
          <a:xfrm>
            <a:off x="2736523" y="1599103"/>
            <a:ext cx="783123" cy="783123"/>
          </a:xfrm>
          <a:prstGeom prst="rect">
            <a:avLst/>
          </a:prstGeom>
        </p:spPr>
      </p:pic>
      <p:sp>
        <p:nvSpPr>
          <p:cNvPr id="35" name="Rectangle 34">
            <a:extLst>
              <a:ext uri="{FF2B5EF4-FFF2-40B4-BE49-F238E27FC236}">
                <a16:creationId xmlns:a16="http://schemas.microsoft.com/office/drawing/2014/main" id="{876330C7-6D46-43CF-8D40-A054F1829A79}"/>
              </a:ext>
            </a:extLst>
          </p:cNvPr>
          <p:cNvSpPr/>
          <p:nvPr/>
        </p:nvSpPr>
        <p:spPr>
          <a:xfrm>
            <a:off x="2158030" y="5628910"/>
            <a:ext cx="182787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BALIKPAPAN</a:t>
            </a:r>
          </a:p>
        </p:txBody>
      </p:sp>
      <p:sp>
        <p:nvSpPr>
          <p:cNvPr id="46" name="Rectangle 45">
            <a:extLst>
              <a:ext uri="{FF2B5EF4-FFF2-40B4-BE49-F238E27FC236}">
                <a16:creationId xmlns:a16="http://schemas.microsoft.com/office/drawing/2014/main" id="{B364D40A-30C2-4D37-8041-BABF2CDB3A5D}"/>
              </a:ext>
            </a:extLst>
          </p:cNvPr>
          <p:cNvSpPr/>
          <p:nvPr/>
        </p:nvSpPr>
        <p:spPr>
          <a:xfrm>
            <a:off x="436234" y="4562109"/>
            <a:ext cx="183877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SAMARINDA</a:t>
            </a:r>
          </a:p>
        </p:txBody>
      </p:sp>
      <p:sp>
        <p:nvSpPr>
          <p:cNvPr id="47" name="Rectangle 46">
            <a:extLst>
              <a:ext uri="{FF2B5EF4-FFF2-40B4-BE49-F238E27FC236}">
                <a16:creationId xmlns:a16="http://schemas.microsoft.com/office/drawing/2014/main" id="{6E49BBCF-5108-4CA5-A057-E9210C70B3B6}"/>
              </a:ext>
            </a:extLst>
          </p:cNvPr>
          <p:cNvSpPr/>
          <p:nvPr/>
        </p:nvSpPr>
        <p:spPr>
          <a:xfrm>
            <a:off x="2303807" y="3679386"/>
            <a:ext cx="1601208"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BONTANG</a:t>
            </a:r>
          </a:p>
        </p:txBody>
      </p:sp>
      <p:sp>
        <p:nvSpPr>
          <p:cNvPr id="48" name="Rectangle 47">
            <a:extLst>
              <a:ext uri="{FF2B5EF4-FFF2-40B4-BE49-F238E27FC236}">
                <a16:creationId xmlns:a16="http://schemas.microsoft.com/office/drawing/2014/main" id="{22FEE2DE-102B-4F4B-87E7-B03C17E12068}"/>
              </a:ext>
            </a:extLst>
          </p:cNvPr>
          <p:cNvSpPr/>
          <p:nvPr/>
        </p:nvSpPr>
        <p:spPr>
          <a:xfrm>
            <a:off x="992952" y="2570984"/>
            <a:ext cx="1286763"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BERAU</a:t>
            </a:r>
          </a:p>
        </p:txBody>
      </p:sp>
      <p:sp>
        <p:nvSpPr>
          <p:cNvPr id="49" name="Rectangle 48">
            <a:extLst>
              <a:ext uri="{FF2B5EF4-FFF2-40B4-BE49-F238E27FC236}">
                <a16:creationId xmlns:a16="http://schemas.microsoft.com/office/drawing/2014/main" id="{C1CF08C3-2A26-41CC-AF59-975B813706BD}"/>
              </a:ext>
            </a:extLst>
          </p:cNvPr>
          <p:cNvSpPr/>
          <p:nvPr/>
        </p:nvSpPr>
        <p:spPr>
          <a:xfrm>
            <a:off x="3118108" y="1852034"/>
            <a:ext cx="1551515"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UP3 TARAKAN</a:t>
            </a:r>
          </a:p>
        </p:txBody>
      </p:sp>
      <p:graphicFrame>
        <p:nvGraphicFramePr>
          <p:cNvPr id="2" name="Table 1">
            <a:extLst>
              <a:ext uri="{FF2B5EF4-FFF2-40B4-BE49-F238E27FC236}">
                <a16:creationId xmlns:a16="http://schemas.microsoft.com/office/drawing/2014/main" id="{B4C70A0A-0831-4F6D-8F3B-59DE24981934}"/>
              </a:ext>
            </a:extLst>
          </p:cNvPr>
          <p:cNvGraphicFramePr>
            <a:graphicFrameLocks noGrp="1"/>
          </p:cNvGraphicFramePr>
          <p:nvPr>
            <p:extLst>
              <p:ext uri="{D42A27DB-BD31-4B8C-83A1-F6EECF244321}">
                <p14:modId xmlns:p14="http://schemas.microsoft.com/office/powerpoint/2010/main" val="3867592001"/>
              </p:ext>
            </p:extLst>
          </p:nvPr>
        </p:nvGraphicFramePr>
        <p:xfrm>
          <a:off x="5904522" y="837059"/>
          <a:ext cx="5380794" cy="4669940"/>
        </p:xfrm>
        <a:graphic>
          <a:graphicData uri="http://schemas.openxmlformats.org/drawingml/2006/table">
            <a:tbl>
              <a:tblPr/>
              <a:tblGrid>
                <a:gridCol w="2338764">
                  <a:extLst>
                    <a:ext uri="{9D8B030D-6E8A-4147-A177-3AD203B41FA5}">
                      <a16:colId xmlns:a16="http://schemas.microsoft.com/office/drawing/2014/main" val="3670383913"/>
                    </a:ext>
                  </a:extLst>
                </a:gridCol>
                <a:gridCol w="1014010">
                  <a:extLst>
                    <a:ext uri="{9D8B030D-6E8A-4147-A177-3AD203B41FA5}">
                      <a16:colId xmlns:a16="http://schemas.microsoft.com/office/drawing/2014/main" val="3768807599"/>
                    </a:ext>
                  </a:extLst>
                </a:gridCol>
                <a:gridCol w="1014010">
                  <a:extLst>
                    <a:ext uri="{9D8B030D-6E8A-4147-A177-3AD203B41FA5}">
                      <a16:colId xmlns:a16="http://schemas.microsoft.com/office/drawing/2014/main" val="3232452573"/>
                    </a:ext>
                  </a:extLst>
                </a:gridCol>
                <a:gridCol w="1014010">
                  <a:extLst>
                    <a:ext uri="{9D8B030D-6E8A-4147-A177-3AD203B41FA5}">
                      <a16:colId xmlns:a16="http://schemas.microsoft.com/office/drawing/2014/main" val="3937218170"/>
                    </a:ext>
                  </a:extLst>
                </a:gridCol>
              </a:tblGrid>
              <a:tr h="415939">
                <a:tc>
                  <a:txBody>
                    <a:bodyPr/>
                    <a:lstStyle/>
                    <a:p>
                      <a:pPr algn="ctr" fontAlgn="ctr"/>
                      <a:r>
                        <a:rPr lang="en-US" sz="1100" b="0" i="0" u="none" strike="noStrike" dirty="0">
                          <a:solidFill>
                            <a:srgbClr val="000000"/>
                          </a:solidFill>
                          <a:effectLst/>
                          <a:latin typeface="Calibri" panose="020F0502020204030204" pitchFamily="34" charset="0"/>
                        </a:rPr>
                        <a:t>UNIT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RPT </a:t>
                      </a:r>
                      <a:r>
                        <a:rPr lang="en-US" sz="1100" b="0" i="0" u="none" strike="noStrike" dirty="0" err="1">
                          <a:solidFill>
                            <a:srgbClr val="000000"/>
                          </a:solidFill>
                          <a:effectLst/>
                          <a:latin typeface="Calibri" panose="020F0502020204030204" pitchFamily="34" charset="0"/>
                        </a:rPr>
                        <a:t>s.d</a:t>
                      </a:r>
                      <a:r>
                        <a:rPr lang="en-US" sz="1100" b="0" i="0" u="none" strike="noStrike" dirty="0">
                          <a:solidFill>
                            <a:srgbClr val="000000"/>
                          </a:solidFill>
                          <a:effectLst/>
                          <a:latin typeface="Calibri" panose="020F0502020204030204" pitchFamily="34" charset="0"/>
                        </a:rPr>
                        <a:t> SEP</a:t>
                      </a:r>
                    </a:p>
                    <a:p>
                      <a:pPr algn="ctr" fontAlgn="ct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menit</a:t>
                      </a:r>
                      <a:r>
                        <a:rPr lang="en-US" sz="1100" b="0" i="0" u="none" strike="noStrike" dirty="0">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RCT </a:t>
                      </a:r>
                      <a:r>
                        <a:rPr lang="en-US" sz="1100" b="0" i="0" u="none" strike="noStrike" dirty="0" err="1">
                          <a:solidFill>
                            <a:srgbClr val="000000"/>
                          </a:solidFill>
                          <a:effectLst/>
                          <a:latin typeface="Calibri" panose="020F0502020204030204" pitchFamily="34" charset="0"/>
                        </a:rPr>
                        <a:t>s.d</a:t>
                      </a:r>
                      <a:r>
                        <a:rPr lang="en-US" sz="1100" b="0" i="0" u="none" strike="noStrike" dirty="0">
                          <a:solidFill>
                            <a:srgbClr val="000000"/>
                          </a:solidFill>
                          <a:effectLst/>
                          <a:latin typeface="Calibri" panose="020F0502020204030204" pitchFamily="34" charset="0"/>
                        </a:rPr>
                        <a:t> SEP</a:t>
                      </a:r>
                    </a:p>
                    <a:p>
                      <a:pPr algn="ctr" fontAlgn="ct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menit</a:t>
                      </a:r>
                      <a:r>
                        <a:rPr lang="en-US" sz="1100" b="0" i="0" u="none" strike="noStrike" dirty="0">
                          <a:solidFill>
                            <a:srgbClr val="000000"/>
                          </a:solidFill>
                          <a:effectLst/>
                          <a:latin typeface="Calibri" panose="020F0502020204030204"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RATA-RATA GANGGUAN (kali)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739534957"/>
                  </a:ext>
                </a:extLst>
              </a:tr>
              <a:tr h="207970">
                <a:tc>
                  <a:txBody>
                    <a:bodyPr/>
                    <a:lstStyle/>
                    <a:p>
                      <a:pPr algn="l" fontAlgn="ctr"/>
                      <a:r>
                        <a:rPr lang="en-US" sz="1100" b="0" i="0" u="none" strike="noStrike" dirty="0">
                          <a:solidFill>
                            <a:schemeClr val="bg1"/>
                          </a:solidFill>
                          <a:effectLst/>
                          <a:latin typeface="Calibri" panose="020F0502020204030204" pitchFamily="34" charset="0"/>
                        </a:rPr>
                        <a:t>ULP BALIKPAPAN SELATAN</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82.81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a:solidFill>
                            <a:srgbClr val="000000"/>
                          </a:solidFill>
                          <a:effectLst/>
                          <a:latin typeface="Calibri" panose="020F0502020204030204" pitchFamily="34" charset="0"/>
                        </a:rPr>
                        <a:t>47.92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93634865"/>
                  </a:ext>
                </a:extLst>
              </a:tr>
              <a:tr h="207970">
                <a:tc>
                  <a:txBody>
                    <a:bodyPr/>
                    <a:lstStyle/>
                    <a:p>
                      <a:pPr algn="l" fontAlgn="ctr"/>
                      <a:r>
                        <a:rPr lang="en-US" sz="1100" b="0" i="0" u="none" strike="noStrike" dirty="0">
                          <a:solidFill>
                            <a:schemeClr val="bg1"/>
                          </a:solidFill>
                          <a:effectLst/>
                          <a:latin typeface="Calibri" panose="020F0502020204030204" pitchFamily="34" charset="0"/>
                        </a:rPr>
                        <a:t>ULP BALIKPAPAN UTARA</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89.13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52.62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449491368"/>
                  </a:ext>
                </a:extLst>
              </a:tr>
              <a:tr h="207970">
                <a:tc>
                  <a:txBody>
                    <a:bodyPr/>
                    <a:lstStyle/>
                    <a:p>
                      <a:pPr algn="l" fontAlgn="ctr"/>
                      <a:r>
                        <a:rPr lang="en-US" sz="1100" b="0" i="0" u="none" strike="noStrike" dirty="0">
                          <a:solidFill>
                            <a:schemeClr val="bg1"/>
                          </a:solidFill>
                          <a:effectLst/>
                          <a:latin typeface="Calibri" panose="020F0502020204030204" pitchFamily="34" charset="0"/>
                        </a:rPr>
                        <a:t>ULP SAMBOJA</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29.04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19.11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28334385"/>
                  </a:ext>
                </a:extLst>
              </a:tr>
              <a:tr h="207970">
                <a:tc>
                  <a:txBody>
                    <a:bodyPr/>
                    <a:lstStyle/>
                    <a:p>
                      <a:pPr algn="l" fontAlgn="ctr"/>
                      <a:r>
                        <a:rPr lang="en-US" sz="1100" b="0" i="0" u="none" strike="noStrike" dirty="0">
                          <a:solidFill>
                            <a:schemeClr val="bg1"/>
                          </a:solidFill>
                          <a:effectLst/>
                          <a:latin typeface="Calibri" panose="020F0502020204030204" pitchFamily="34" charset="0"/>
                        </a:rPr>
                        <a:t>ULP PETUNG</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32.48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21.04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03113853"/>
                  </a:ext>
                </a:extLst>
              </a:tr>
              <a:tr h="207970">
                <a:tc>
                  <a:txBody>
                    <a:bodyPr/>
                    <a:lstStyle/>
                    <a:p>
                      <a:pPr algn="l" fontAlgn="ctr"/>
                      <a:r>
                        <a:rPr lang="en-US" sz="1100" b="0" i="0" u="none" strike="noStrike" dirty="0">
                          <a:solidFill>
                            <a:schemeClr val="bg1"/>
                          </a:solidFill>
                          <a:effectLst/>
                          <a:latin typeface="Calibri" panose="020F0502020204030204" pitchFamily="34" charset="0"/>
                        </a:rPr>
                        <a:t>ULP LONGIKIS</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26.84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16.43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22435697"/>
                  </a:ext>
                </a:extLst>
              </a:tr>
              <a:tr h="207970">
                <a:tc>
                  <a:txBody>
                    <a:bodyPr/>
                    <a:lstStyle/>
                    <a:p>
                      <a:pPr algn="l" fontAlgn="ctr"/>
                      <a:r>
                        <a:rPr lang="en-US" sz="1100" b="0" i="0" u="none" strike="noStrike" dirty="0">
                          <a:solidFill>
                            <a:schemeClr val="bg1"/>
                          </a:solidFill>
                          <a:effectLst/>
                          <a:latin typeface="Calibri" panose="020F0502020204030204" pitchFamily="34" charset="0"/>
                        </a:rPr>
                        <a:t>ULP TANAH GROGOT</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35.58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19.21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63520080"/>
                  </a:ext>
                </a:extLst>
              </a:tr>
              <a:tr h="207970">
                <a:tc>
                  <a:txBody>
                    <a:bodyPr/>
                    <a:lstStyle/>
                    <a:p>
                      <a:pPr algn="l" fontAlgn="ctr"/>
                      <a:r>
                        <a:rPr lang="en-US" sz="1100" b="0" i="0" u="none" strike="noStrike" dirty="0">
                          <a:solidFill>
                            <a:schemeClr val="bg1"/>
                          </a:solidFill>
                          <a:effectLst/>
                          <a:latin typeface="Calibri" panose="020F0502020204030204" pitchFamily="34" charset="0"/>
                        </a:rPr>
                        <a:t>ULP TANJUNG REDEB</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56.47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36.14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06365887"/>
                  </a:ext>
                </a:extLst>
              </a:tr>
              <a:tr h="207970">
                <a:tc>
                  <a:txBody>
                    <a:bodyPr/>
                    <a:lstStyle/>
                    <a:p>
                      <a:pPr algn="l" fontAlgn="ctr"/>
                      <a:r>
                        <a:rPr lang="en-US" sz="1100" b="0" i="0" u="none" strike="noStrike" dirty="0">
                          <a:solidFill>
                            <a:schemeClr val="bg1"/>
                          </a:solidFill>
                          <a:effectLst/>
                          <a:latin typeface="Calibri" panose="020F0502020204030204" pitchFamily="34" charset="0"/>
                        </a:rPr>
                        <a:t>ULP TANJUNG SELOR</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23.68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14.21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064466341"/>
                  </a:ext>
                </a:extLst>
              </a:tr>
              <a:tr h="207970">
                <a:tc>
                  <a:txBody>
                    <a:bodyPr/>
                    <a:lstStyle/>
                    <a:p>
                      <a:pPr algn="l" fontAlgn="ctr"/>
                      <a:r>
                        <a:rPr lang="en-US" sz="1100" b="0" i="0" u="none" strike="noStrike" dirty="0">
                          <a:solidFill>
                            <a:schemeClr val="bg1"/>
                          </a:solidFill>
                          <a:effectLst/>
                          <a:latin typeface="Calibri" panose="020F0502020204030204" pitchFamily="34" charset="0"/>
                        </a:rPr>
                        <a:t>ULP MALINAU</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34.85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20.81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25135029"/>
                  </a:ext>
                </a:extLst>
              </a:tr>
              <a:tr h="207970">
                <a:tc>
                  <a:txBody>
                    <a:bodyPr/>
                    <a:lstStyle/>
                    <a:p>
                      <a:pPr algn="l" fontAlgn="ctr"/>
                      <a:r>
                        <a:rPr lang="en-US" sz="1100" b="0" i="0" u="none" strike="noStrike" dirty="0">
                          <a:solidFill>
                            <a:schemeClr val="bg1"/>
                          </a:solidFill>
                          <a:effectLst/>
                          <a:latin typeface="Calibri" panose="020F0502020204030204" pitchFamily="34" charset="0"/>
                        </a:rPr>
                        <a:t>ULP NUNUKAN</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49.8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38.8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90797296"/>
                  </a:ext>
                </a:extLst>
              </a:tr>
              <a:tr h="207970">
                <a:tc>
                  <a:txBody>
                    <a:bodyPr/>
                    <a:lstStyle/>
                    <a:p>
                      <a:pPr algn="l" fontAlgn="ctr"/>
                      <a:r>
                        <a:rPr lang="en-US" sz="1100" b="0" i="0" u="none" strike="noStrike" dirty="0">
                          <a:solidFill>
                            <a:schemeClr val="bg1"/>
                          </a:solidFill>
                          <a:effectLst/>
                          <a:latin typeface="Calibri" panose="020F0502020204030204" pitchFamily="34" charset="0"/>
                        </a:rPr>
                        <a:t>ULP BONTANG</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9CAC"/>
                    </a:solidFill>
                  </a:tcPr>
                </a:tc>
                <a:tc>
                  <a:txBody>
                    <a:bodyPr/>
                    <a:lstStyle/>
                    <a:p>
                      <a:pPr algn="ctr" fontAlgn="ctr"/>
                      <a:r>
                        <a:rPr lang="en-US" sz="1100" b="0" i="0" u="none" strike="noStrike">
                          <a:solidFill>
                            <a:srgbClr val="000000"/>
                          </a:solidFill>
                          <a:effectLst/>
                          <a:latin typeface="Calibri" panose="020F0502020204030204" pitchFamily="34" charset="0"/>
                        </a:rPr>
                        <a:t>52.37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35.74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57975543"/>
                  </a:ext>
                </a:extLst>
              </a:tr>
              <a:tr h="207970">
                <a:tc>
                  <a:txBody>
                    <a:bodyPr/>
                    <a:lstStyle/>
                    <a:p>
                      <a:pPr algn="l" fontAlgn="ctr"/>
                      <a:r>
                        <a:rPr lang="en-US" sz="1100" b="0" i="0" u="none" strike="noStrike" dirty="0">
                          <a:solidFill>
                            <a:schemeClr val="bg1"/>
                          </a:solidFill>
                          <a:effectLst/>
                          <a:latin typeface="Calibri" panose="020F0502020204030204" pitchFamily="34" charset="0"/>
                        </a:rPr>
                        <a:t>ULPSANGATTA</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89CAC"/>
                    </a:solidFill>
                  </a:tcPr>
                </a:tc>
                <a:tc>
                  <a:txBody>
                    <a:bodyPr/>
                    <a:lstStyle/>
                    <a:p>
                      <a:pPr algn="ctr" fontAlgn="ctr"/>
                      <a:r>
                        <a:rPr lang="en-US" sz="1100" b="0" i="0" u="none" strike="noStrike">
                          <a:solidFill>
                            <a:srgbClr val="000000"/>
                          </a:solidFill>
                          <a:effectLst/>
                          <a:latin typeface="Calibri" panose="020F0502020204030204" pitchFamily="34" charset="0"/>
                        </a:rPr>
                        <a:t>33.28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25.52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67527350"/>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SAMARINDA KOTA</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37.82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22.55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805028610"/>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SAMARINDA SEBERANG</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27.6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a:solidFill>
                            <a:srgbClr val="000000"/>
                          </a:solidFill>
                          <a:effectLst/>
                          <a:latin typeface="Calibri" panose="020F0502020204030204" pitchFamily="34" charset="0"/>
                        </a:rPr>
                        <a:t>19.65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1370542808"/>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SAMARINDA ULU</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29.67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22.81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2169118992"/>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SAMARINDA ILIR</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dirty="0">
                          <a:solidFill>
                            <a:srgbClr val="000000"/>
                          </a:solidFill>
                          <a:effectLst/>
                          <a:latin typeface="Calibri" panose="020F0502020204030204" pitchFamily="34" charset="0"/>
                        </a:rPr>
                        <a:t>18.9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ctr"/>
                      <a:r>
                        <a:rPr lang="en-US" sz="1100" b="0" i="0" u="none" strike="noStrike" dirty="0">
                          <a:solidFill>
                            <a:srgbClr val="000000"/>
                          </a:solidFill>
                          <a:effectLst/>
                          <a:latin typeface="Calibri" panose="020F0502020204030204" pitchFamily="34" charset="0"/>
                        </a:rPr>
                        <a:t>11.9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tc>
                  <a:txBody>
                    <a:bodyPr/>
                    <a:lstStyle/>
                    <a:p>
                      <a:pPr algn="ctr" fontAlgn="b"/>
                      <a:r>
                        <a:rPr lang="en-US" sz="1100" b="0" i="0" u="none" strike="noStrike" dirty="0">
                          <a:solidFill>
                            <a:srgbClr val="000000"/>
                          </a:solidFill>
                          <a:effectLst/>
                          <a:latin typeface="Calibri" panose="020F0502020204030204" pitchFamily="34"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99"/>
                    </a:solidFill>
                  </a:tcPr>
                </a:tc>
                <a:extLst>
                  <a:ext uri="{0D108BD9-81ED-4DB2-BD59-A6C34878D82A}">
                    <a16:rowId xmlns:a16="http://schemas.microsoft.com/office/drawing/2014/main" val="336233734"/>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MELAK</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26.59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15.12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88844205"/>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TENGGARONG</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33.94</a:t>
                      </a:r>
                      <a:endParaRPr lang="en-US" sz="11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33.94</a:t>
                      </a:r>
                      <a:endParaRPr lang="en-US" sz="1100" b="0" i="0" u="none" strike="noStrike" dirty="0">
                        <a:solidFill>
                          <a:srgbClr val="000000"/>
                        </a:solidFill>
                        <a:effectLst/>
                        <a:latin typeface="Calibri" panose="020F050202020403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a:solidFill>
                            <a:srgbClr val="000000"/>
                          </a:solidFill>
                          <a:effectLst/>
                          <a:latin typeface="Calibri" panose="020F0502020204030204" pitchFamily="34" charset="0"/>
                        </a:rPr>
                        <a:t>33.94</a:t>
                      </a:r>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08705882"/>
                  </a:ext>
                </a:extLst>
              </a:tr>
              <a:tr h="207970">
                <a:tc>
                  <a:txBody>
                    <a:bodyPr/>
                    <a:lstStyle/>
                    <a:p>
                      <a:pPr algn="l" fontAlgn="ctr"/>
                      <a:r>
                        <a:rPr lang="en-US" sz="1100" b="0" i="0" u="none" strike="noStrike" dirty="0">
                          <a:solidFill>
                            <a:srgbClr val="000000"/>
                          </a:solidFill>
                          <a:effectLst/>
                          <a:latin typeface="Calibri" panose="020F0502020204030204" pitchFamily="34" charset="0"/>
                        </a:rPr>
                        <a:t>ULP KOTABANGUN</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fontAlgn="ctr"/>
                      <a:r>
                        <a:rPr lang="en-US" sz="1100" b="0" i="0" u="none" strike="noStrike">
                          <a:solidFill>
                            <a:srgbClr val="000000"/>
                          </a:solidFill>
                          <a:effectLst/>
                          <a:latin typeface="Calibri" panose="020F0502020204030204" pitchFamily="34" charset="0"/>
                        </a:rPr>
                        <a:t>52.91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Calibri" panose="020F0502020204030204" pitchFamily="34" charset="0"/>
                        </a:rPr>
                        <a:t>42.59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9426000"/>
                  </a:ext>
                </a:extLst>
              </a:tr>
              <a:tr h="207970">
                <a:tc>
                  <a:txBody>
                    <a:bodyPr/>
                    <a:lstStyle/>
                    <a:p>
                      <a:pPr algn="l" fontAlgn="ctr"/>
                      <a:r>
                        <a:rPr lang="en-US" sz="1100" b="0" i="0" u="none" strike="noStrike" dirty="0">
                          <a:solidFill>
                            <a:schemeClr val="bg1"/>
                          </a:solidFill>
                          <a:effectLst/>
                          <a:latin typeface="Calibri" panose="020F0502020204030204" pitchFamily="34" charset="0"/>
                        </a:rPr>
                        <a:t>UP3 TARAKAN</a:t>
                      </a: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75000"/>
                      </a:schemeClr>
                    </a:solidFill>
                  </a:tcPr>
                </a:tc>
                <a:tc>
                  <a:txBody>
                    <a:bodyPr/>
                    <a:lstStyle/>
                    <a:p>
                      <a:pPr algn="ctr" fontAlgn="ctr"/>
                      <a:r>
                        <a:rPr lang="en-US" sz="1100" b="0" i="0" u="none" strike="noStrike">
                          <a:solidFill>
                            <a:srgbClr val="000000"/>
                          </a:solidFill>
                          <a:effectLst/>
                          <a:latin typeface="Calibri" panose="020F0502020204030204" pitchFamily="34" charset="0"/>
                        </a:rPr>
                        <a:t>44.54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Calibri" panose="020F0502020204030204" pitchFamily="34" charset="0"/>
                        </a:rPr>
                        <a:t>35.84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40785191"/>
                  </a:ext>
                </a:extLst>
              </a:tr>
            </a:tbl>
          </a:graphicData>
        </a:graphic>
      </p:graphicFrame>
      <p:sp>
        <p:nvSpPr>
          <p:cNvPr id="33" name="Rectangle 32">
            <a:extLst>
              <a:ext uri="{FF2B5EF4-FFF2-40B4-BE49-F238E27FC236}">
                <a16:creationId xmlns:a16="http://schemas.microsoft.com/office/drawing/2014/main" id="{84F828CA-75AB-41A8-B183-D1BEBB20F268}"/>
              </a:ext>
            </a:extLst>
          </p:cNvPr>
          <p:cNvSpPr/>
          <p:nvPr/>
        </p:nvSpPr>
        <p:spPr>
          <a:xfrm>
            <a:off x="11215948" y="1222043"/>
            <a:ext cx="39192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 </a:t>
            </a:r>
          </a:p>
        </p:txBody>
      </p:sp>
      <p:sp>
        <p:nvSpPr>
          <p:cNvPr id="36" name="Rectangle 35">
            <a:extLst>
              <a:ext uri="{FF2B5EF4-FFF2-40B4-BE49-F238E27FC236}">
                <a16:creationId xmlns:a16="http://schemas.microsoft.com/office/drawing/2014/main" id="{41FE9426-3DEF-4C88-BF39-BEEB7C99AEF9}"/>
              </a:ext>
            </a:extLst>
          </p:cNvPr>
          <p:cNvSpPr/>
          <p:nvPr/>
        </p:nvSpPr>
        <p:spPr>
          <a:xfrm>
            <a:off x="11224453" y="3948939"/>
            <a:ext cx="391926" cy="461665"/>
          </a:xfrm>
          <a:prstGeom prst="rect">
            <a:avLst/>
          </a:prstGeom>
        </p:spPr>
        <p:txBody>
          <a:bodyPr wrap="square">
            <a:spAutoFit/>
          </a:bodyPr>
          <a:lstStyle/>
          <a:p>
            <a:pPr algn="ctr"/>
            <a:r>
              <a:rPr lang="en-US" sz="2400" b="1" dirty="0">
                <a:ln>
                  <a:solidFill>
                    <a:schemeClr val="tx1">
                      <a:lumMod val="50000"/>
                      <a:lumOff val="50000"/>
                    </a:schemeClr>
                  </a:solidFill>
                </a:ln>
                <a:solidFill>
                  <a:schemeClr val="accent4">
                    <a:lumMod val="40000"/>
                    <a:lumOff val="60000"/>
                  </a:schemeClr>
                </a:solidFill>
              </a:rPr>
              <a:t>! </a:t>
            </a:r>
          </a:p>
        </p:txBody>
      </p:sp>
      <p:sp>
        <p:nvSpPr>
          <p:cNvPr id="39" name="Rectangle 38">
            <a:extLst>
              <a:ext uri="{FF2B5EF4-FFF2-40B4-BE49-F238E27FC236}">
                <a16:creationId xmlns:a16="http://schemas.microsoft.com/office/drawing/2014/main" id="{DC902ECF-3EF6-456D-BED6-9CD3DAC24ECB}"/>
              </a:ext>
            </a:extLst>
          </p:cNvPr>
          <p:cNvSpPr/>
          <p:nvPr/>
        </p:nvSpPr>
        <p:spPr>
          <a:xfrm>
            <a:off x="5796003" y="5529908"/>
            <a:ext cx="6143657" cy="1169551"/>
          </a:xfrm>
          <a:prstGeom prst="rect">
            <a:avLst/>
          </a:prstGeom>
        </p:spPr>
        <p:txBody>
          <a:bodyPr wrap="square">
            <a:spAutoFit/>
          </a:bodyPr>
          <a:lstStyle/>
          <a:p>
            <a:r>
              <a:rPr lang="en-US" sz="1400" b="1" dirty="0">
                <a:solidFill>
                  <a:schemeClr val="bg1"/>
                </a:solidFill>
              </a:rPr>
              <a:t>Pada </a:t>
            </a:r>
            <a:r>
              <a:rPr lang="en-US" sz="1400" b="1" dirty="0" err="1">
                <a:solidFill>
                  <a:schemeClr val="bg1"/>
                </a:solidFill>
              </a:rPr>
              <a:t>tahap</a:t>
            </a:r>
            <a:r>
              <a:rPr lang="en-US" sz="1400" b="1" dirty="0">
                <a:solidFill>
                  <a:schemeClr val="bg1"/>
                </a:solidFill>
              </a:rPr>
              <a:t> </a:t>
            </a:r>
            <a:r>
              <a:rPr lang="en-US" sz="1400" b="1" dirty="0" err="1">
                <a:solidFill>
                  <a:schemeClr val="bg1"/>
                </a:solidFill>
              </a:rPr>
              <a:t>awal</a:t>
            </a:r>
            <a:r>
              <a:rPr lang="en-US" sz="1400" b="1" dirty="0">
                <a:solidFill>
                  <a:schemeClr val="bg1"/>
                </a:solidFill>
              </a:rPr>
              <a:t>, </a:t>
            </a:r>
            <a:r>
              <a:rPr lang="en-US" sz="1400" b="1" dirty="0" err="1">
                <a:solidFill>
                  <a:schemeClr val="bg1"/>
                </a:solidFill>
              </a:rPr>
              <a:t>pembentukan</a:t>
            </a:r>
            <a:r>
              <a:rPr lang="en-US" sz="1400" b="1" dirty="0">
                <a:solidFill>
                  <a:schemeClr val="bg1"/>
                </a:solidFill>
              </a:rPr>
              <a:t> Command Center </a:t>
            </a:r>
            <a:r>
              <a:rPr lang="en-US" sz="1400" b="1" dirty="0" err="1">
                <a:solidFill>
                  <a:schemeClr val="bg1"/>
                </a:solidFill>
              </a:rPr>
              <a:t>dilakukan</a:t>
            </a:r>
            <a:r>
              <a:rPr lang="en-US" sz="1400" b="1" dirty="0">
                <a:solidFill>
                  <a:schemeClr val="bg1"/>
                </a:solidFill>
              </a:rPr>
              <a:t> pada</a:t>
            </a:r>
          </a:p>
          <a:p>
            <a:r>
              <a:rPr lang="en-US" sz="1400" b="1" dirty="0">
                <a:solidFill>
                  <a:schemeClr val="bg1"/>
                </a:solidFill>
              </a:rPr>
              <a:t>2 UP3 (UP3 Balikpapan &amp; UP3 </a:t>
            </a:r>
            <a:r>
              <a:rPr lang="en-US" sz="1400" b="1" dirty="0" err="1">
                <a:solidFill>
                  <a:schemeClr val="bg1"/>
                </a:solidFill>
              </a:rPr>
              <a:t>Samarinda</a:t>
            </a:r>
            <a:r>
              <a:rPr lang="en-US" sz="1400" b="1" dirty="0">
                <a:solidFill>
                  <a:schemeClr val="bg1"/>
                </a:solidFill>
              </a:rPr>
              <a:t>) </a:t>
            </a:r>
          </a:p>
          <a:p>
            <a:r>
              <a:rPr lang="en-US" sz="1400" b="1" dirty="0">
                <a:solidFill>
                  <a:schemeClr val="bg1"/>
                </a:solidFill>
              </a:rPr>
              <a:t>yang </a:t>
            </a:r>
            <a:r>
              <a:rPr lang="en-US" sz="1400" b="1" dirty="0" err="1">
                <a:solidFill>
                  <a:schemeClr val="bg1"/>
                </a:solidFill>
              </a:rPr>
              <a:t>terdiri</a:t>
            </a:r>
            <a:r>
              <a:rPr lang="en-US" sz="1400" b="1" dirty="0">
                <a:solidFill>
                  <a:schemeClr val="bg1"/>
                </a:solidFill>
              </a:rPr>
              <a:t> </a:t>
            </a:r>
            <a:r>
              <a:rPr lang="en-US" sz="1400" b="1" dirty="0" err="1">
                <a:solidFill>
                  <a:schemeClr val="bg1"/>
                </a:solidFill>
              </a:rPr>
              <a:t>dari</a:t>
            </a:r>
            <a:r>
              <a:rPr lang="en-US" sz="1400" b="1" dirty="0">
                <a:solidFill>
                  <a:schemeClr val="bg1"/>
                </a:solidFill>
              </a:rPr>
              <a:t> 6 ULP :</a:t>
            </a:r>
          </a:p>
          <a:p>
            <a:pPr marL="285750" indent="-285750">
              <a:buFont typeface="Arial" panose="020B0604020202020204" pitchFamily="34" charset="0"/>
              <a:buChar char="•"/>
            </a:pPr>
            <a:r>
              <a:rPr lang="en-US" sz="1400" b="1" dirty="0">
                <a:solidFill>
                  <a:schemeClr val="bg1"/>
                </a:solidFill>
              </a:rPr>
              <a:t>ULP Balikpapan Utara – ULP Balikpapan Selatan</a:t>
            </a:r>
          </a:p>
          <a:p>
            <a:pPr marL="285750" indent="-285750">
              <a:buFont typeface="Arial" panose="020B0604020202020204" pitchFamily="34" charset="0"/>
              <a:buChar char="•"/>
            </a:pPr>
            <a:r>
              <a:rPr lang="en-US" sz="1400" b="1" dirty="0">
                <a:solidFill>
                  <a:schemeClr val="bg1"/>
                </a:solidFill>
              </a:rPr>
              <a:t>ULP </a:t>
            </a:r>
            <a:r>
              <a:rPr lang="en-US" sz="1400" b="1" dirty="0" err="1">
                <a:solidFill>
                  <a:schemeClr val="bg1"/>
                </a:solidFill>
              </a:rPr>
              <a:t>Smd</a:t>
            </a:r>
            <a:r>
              <a:rPr lang="en-US" sz="1400" b="1" dirty="0">
                <a:solidFill>
                  <a:schemeClr val="bg1"/>
                </a:solidFill>
              </a:rPr>
              <a:t> Kota – ULP </a:t>
            </a:r>
            <a:r>
              <a:rPr lang="en-US" sz="1400" b="1" dirty="0" err="1">
                <a:solidFill>
                  <a:schemeClr val="bg1"/>
                </a:solidFill>
              </a:rPr>
              <a:t>Smd</a:t>
            </a:r>
            <a:r>
              <a:rPr lang="en-US" sz="1400" b="1" dirty="0">
                <a:solidFill>
                  <a:schemeClr val="bg1"/>
                </a:solidFill>
              </a:rPr>
              <a:t> </a:t>
            </a:r>
            <a:r>
              <a:rPr lang="en-US" sz="1400" b="1" dirty="0" err="1">
                <a:solidFill>
                  <a:schemeClr val="bg1"/>
                </a:solidFill>
              </a:rPr>
              <a:t>Ilir</a:t>
            </a:r>
            <a:r>
              <a:rPr lang="en-US" sz="1400" b="1" dirty="0">
                <a:solidFill>
                  <a:schemeClr val="bg1"/>
                </a:solidFill>
              </a:rPr>
              <a:t> – ULP </a:t>
            </a:r>
            <a:r>
              <a:rPr lang="en-US" sz="1400" b="1" dirty="0" err="1">
                <a:solidFill>
                  <a:schemeClr val="bg1"/>
                </a:solidFill>
              </a:rPr>
              <a:t>Smd</a:t>
            </a:r>
            <a:r>
              <a:rPr lang="en-US" sz="1400" b="1" dirty="0">
                <a:solidFill>
                  <a:schemeClr val="bg1"/>
                </a:solidFill>
              </a:rPr>
              <a:t> Ulu – ULP </a:t>
            </a:r>
            <a:r>
              <a:rPr lang="en-US" sz="1400" b="1" dirty="0" err="1">
                <a:solidFill>
                  <a:schemeClr val="bg1"/>
                </a:solidFill>
              </a:rPr>
              <a:t>Smd</a:t>
            </a:r>
            <a:r>
              <a:rPr lang="en-US" sz="1400" b="1" dirty="0">
                <a:solidFill>
                  <a:schemeClr val="bg1"/>
                </a:solidFill>
              </a:rPr>
              <a:t> Seberang</a:t>
            </a:r>
          </a:p>
        </p:txBody>
      </p:sp>
    </p:spTree>
    <p:extLst>
      <p:ext uri="{BB962C8B-B14F-4D97-AF65-F5344CB8AC3E}">
        <p14:creationId xmlns:p14="http://schemas.microsoft.com/office/powerpoint/2010/main" val="193631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1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25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nodeType="withEffect">
                                  <p:stCondLst>
                                    <p:cond delay="3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par>
                                <p:cTn id="17" presetID="10" presetClass="entr" presetSubtype="0" fill="hold" nodeType="withEffect">
                                  <p:stCondLst>
                                    <p:cond delay="45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50"/>
                                        <p:tgtEl>
                                          <p:spTgt spid="47"/>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250"/>
                                        <p:tgtEl>
                                          <p:spTgt spid="46"/>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50"/>
                                        <p:tgtEl>
                                          <p:spTgt spid="48"/>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6" grpId="0"/>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87C9531-9053-4C0D-9B39-213ABDDCDE92}"/>
              </a:ext>
            </a:extLst>
          </p:cNvPr>
          <p:cNvPicPr>
            <a:picLocks noChangeAspect="1"/>
          </p:cNvPicPr>
          <p:nvPr/>
        </p:nvPicPr>
        <p:blipFill>
          <a:blip r:embed="rId5"/>
          <a:stretch>
            <a:fillRect/>
          </a:stretch>
        </p:blipFill>
        <p:spPr>
          <a:xfrm>
            <a:off x="-866171" y="-1940635"/>
            <a:ext cx="9631101" cy="9631101"/>
          </a:xfrm>
          <a:prstGeom prst="rect">
            <a:avLst/>
          </a:prstGeom>
        </p:spPr>
      </p:pic>
      <p:sp>
        <p:nvSpPr>
          <p:cNvPr id="33" name="Rectangle 32">
            <a:extLst>
              <a:ext uri="{FF2B5EF4-FFF2-40B4-BE49-F238E27FC236}">
                <a16:creationId xmlns:a16="http://schemas.microsoft.com/office/drawing/2014/main" id="{5636EA93-ABEF-4E79-8259-F588F6943DAC}"/>
              </a:ext>
            </a:extLst>
          </p:cNvPr>
          <p:cNvSpPr/>
          <p:nvPr/>
        </p:nvSpPr>
        <p:spPr>
          <a:xfrm>
            <a:off x="5216319" y="3105434"/>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1</a:t>
            </a:r>
          </a:p>
        </p:txBody>
      </p:sp>
      <p:sp>
        <p:nvSpPr>
          <p:cNvPr id="41" name="Rectangle 40">
            <a:extLst>
              <a:ext uri="{FF2B5EF4-FFF2-40B4-BE49-F238E27FC236}">
                <a16:creationId xmlns:a16="http://schemas.microsoft.com/office/drawing/2014/main" id="{09A67F91-1C56-42F3-8EAE-E77D3825DD49}"/>
              </a:ext>
            </a:extLst>
          </p:cNvPr>
          <p:cNvSpPr/>
          <p:nvPr/>
        </p:nvSpPr>
        <p:spPr>
          <a:xfrm>
            <a:off x="5354402" y="3474766"/>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3</a:t>
            </a:r>
          </a:p>
        </p:txBody>
      </p:sp>
      <p:sp>
        <p:nvSpPr>
          <p:cNvPr id="42" name="Rectangle 41">
            <a:extLst>
              <a:ext uri="{FF2B5EF4-FFF2-40B4-BE49-F238E27FC236}">
                <a16:creationId xmlns:a16="http://schemas.microsoft.com/office/drawing/2014/main" id="{EC01F878-06AD-44A9-9A58-8F17669254ED}"/>
              </a:ext>
            </a:extLst>
          </p:cNvPr>
          <p:cNvSpPr/>
          <p:nvPr/>
        </p:nvSpPr>
        <p:spPr>
          <a:xfrm>
            <a:off x="4914633" y="3280983"/>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2</a:t>
            </a:r>
          </a:p>
        </p:txBody>
      </p:sp>
      <p:sp>
        <p:nvSpPr>
          <p:cNvPr id="43" name="Rectangle 42">
            <a:extLst>
              <a:ext uri="{FF2B5EF4-FFF2-40B4-BE49-F238E27FC236}">
                <a16:creationId xmlns:a16="http://schemas.microsoft.com/office/drawing/2014/main" id="{FA112A1F-17C2-4581-9975-205E9FD9205A}"/>
              </a:ext>
            </a:extLst>
          </p:cNvPr>
          <p:cNvSpPr/>
          <p:nvPr/>
        </p:nvSpPr>
        <p:spPr>
          <a:xfrm>
            <a:off x="4983675" y="3784917"/>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4</a:t>
            </a:r>
          </a:p>
        </p:txBody>
      </p:sp>
      <p:sp>
        <p:nvSpPr>
          <p:cNvPr id="46" name="Rectangle 45">
            <a:extLst>
              <a:ext uri="{FF2B5EF4-FFF2-40B4-BE49-F238E27FC236}">
                <a16:creationId xmlns:a16="http://schemas.microsoft.com/office/drawing/2014/main" id="{B3347E24-1807-4D9D-9E4C-BA29AE0B3EF7}"/>
              </a:ext>
            </a:extLst>
          </p:cNvPr>
          <p:cNvSpPr/>
          <p:nvPr/>
        </p:nvSpPr>
        <p:spPr>
          <a:xfrm>
            <a:off x="4656504" y="2949999"/>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5</a:t>
            </a:r>
          </a:p>
        </p:txBody>
      </p:sp>
      <p:sp>
        <p:nvSpPr>
          <p:cNvPr id="47" name="Rectangle 46">
            <a:extLst>
              <a:ext uri="{FF2B5EF4-FFF2-40B4-BE49-F238E27FC236}">
                <a16:creationId xmlns:a16="http://schemas.microsoft.com/office/drawing/2014/main" id="{D15745F3-F489-4042-8660-6526557B540A}"/>
              </a:ext>
            </a:extLst>
          </p:cNvPr>
          <p:cNvSpPr/>
          <p:nvPr/>
        </p:nvSpPr>
        <p:spPr>
          <a:xfrm>
            <a:off x="3846748" y="3070568"/>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6</a:t>
            </a:r>
          </a:p>
        </p:txBody>
      </p:sp>
      <p:sp>
        <p:nvSpPr>
          <p:cNvPr id="48" name="Rectangle 47">
            <a:extLst>
              <a:ext uri="{FF2B5EF4-FFF2-40B4-BE49-F238E27FC236}">
                <a16:creationId xmlns:a16="http://schemas.microsoft.com/office/drawing/2014/main" id="{AFD835E5-A241-4A9A-96C9-7DCF5A10A121}"/>
              </a:ext>
            </a:extLst>
          </p:cNvPr>
          <p:cNvSpPr/>
          <p:nvPr/>
        </p:nvSpPr>
        <p:spPr>
          <a:xfrm>
            <a:off x="2793503" y="3582948"/>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7</a:t>
            </a:r>
          </a:p>
        </p:txBody>
      </p:sp>
      <p:sp>
        <p:nvSpPr>
          <p:cNvPr id="49" name="Rectangle 48">
            <a:extLst>
              <a:ext uri="{FF2B5EF4-FFF2-40B4-BE49-F238E27FC236}">
                <a16:creationId xmlns:a16="http://schemas.microsoft.com/office/drawing/2014/main" id="{38262932-DDAF-4B79-B932-60BA32645F52}"/>
              </a:ext>
            </a:extLst>
          </p:cNvPr>
          <p:cNvSpPr/>
          <p:nvPr/>
        </p:nvSpPr>
        <p:spPr>
          <a:xfrm>
            <a:off x="6644037" y="2209465"/>
            <a:ext cx="5007984" cy="439616"/>
          </a:xfrm>
          <a:prstGeom prst="rect">
            <a:avLst/>
          </a:prstGeom>
          <a:gradFill flip="none" rotWithShape="1">
            <a:gsLst>
              <a:gs pos="68000">
                <a:srgbClr val="089CAC"/>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KOTA		</a:t>
            </a:r>
            <a:r>
              <a:rPr lang="en-US" b="1" i="1" dirty="0"/>
              <a:t>74.832 </a:t>
            </a:r>
            <a:r>
              <a:rPr lang="en-US" b="1" i="1" dirty="0" err="1"/>
              <a:t>plg</a:t>
            </a:r>
            <a:endParaRPr lang="en-US" b="1" i="1" dirty="0"/>
          </a:p>
        </p:txBody>
      </p:sp>
      <p:sp>
        <p:nvSpPr>
          <p:cNvPr id="50" name="Rectangle 49">
            <a:extLst>
              <a:ext uri="{FF2B5EF4-FFF2-40B4-BE49-F238E27FC236}">
                <a16:creationId xmlns:a16="http://schemas.microsoft.com/office/drawing/2014/main" id="{86C41B90-C59D-4F5C-8186-DC4FC0BD9663}"/>
              </a:ext>
            </a:extLst>
          </p:cNvPr>
          <p:cNvSpPr/>
          <p:nvPr/>
        </p:nvSpPr>
        <p:spPr>
          <a:xfrm>
            <a:off x="6644037" y="2730898"/>
            <a:ext cx="5007984"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ULU		</a:t>
            </a:r>
            <a:r>
              <a:rPr lang="en-US" b="1" i="1" dirty="0"/>
              <a:t>58.880 </a:t>
            </a:r>
            <a:r>
              <a:rPr lang="en-US" b="1" i="1" dirty="0" err="1"/>
              <a:t>plg</a:t>
            </a:r>
            <a:endParaRPr lang="en-US" b="1" dirty="0"/>
          </a:p>
        </p:txBody>
      </p:sp>
      <p:sp>
        <p:nvSpPr>
          <p:cNvPr id="51" name="Rectangle 50">
            <a:extLst>
              <a:ext uri="{FF2B5EF4-FFF2-40B4-BE49-F238E27FC236}">
                <a16:creationId xmlns:a16="http://schemas.microsoft.com/office/drawing/2014/main" id="{D2575A37-6DBE-467C-B887-EBAB57A2EE17}"/>
              </a:ext>
            </a:extLst>
          </p:cNvPr>
          <p:cNvSpPr/>
          <p:nvPr/>
        </p:nvSpPr>
        <p:spPr>
          <a:xfrm>
            <a:off x="6644037" y="3252331"/>
            <a:ext cx="5007984"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ILIR		</a:t>
            </a:r>
            <a:r>
              <a:rPr lang="en-US" b="1" i="1" dirty="0"/>
              <a:t>107.773 </a:t>
            </a:r>
            <a:r>
              <a:rPr lang="en-US" b="1" i="1" dirty="0" err="1"/>
              <a:t>plg</a:t>
            </a:r>
            <a:endParaRPr lang="en-US" b="1" dirty="0"/>
          </a:p>
        </p:txBody>
      </p:sp>
      <p:sp>
        <p:nvSpPr>
          <p:cNvPr id="52" name="Rectangle 51">
            <a:extLst>
              <a:ext uri="{FF2B5EF4-FFF2-40B4-BE49-F238E27FC236}">
                <a16:creationId xmlns:a16="http://schemas.microsoft.com/office/drawing/2014/main" id="{BD4BFDB7-8903-4AE3-91F1-AD061A61DE1A}"/>
              </a:ext>
            </a:extLst>
          </p:cNvPr>
          <p:cNvSpPr/>
          <p:nvPr/>
        </p:nvSpPr>
        <p:spPr>
          <a:xfrm>
            <a:off x="6644036" y="3773764"/>
            <a:ext cx="5007984" cy="439616"/>
          </a:xfrm>
          <a:prstGeom prst="rect">
            <a:avLst/>
          </a:prstGeom>
          <a:gradFill>
            <a:gsLst>
              <a:gs pos="81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SEBERANG	</a:t>
            </a:r>
            <a:r>
              <a:rPr lang="en-US" b="1" i="1" dirty="0"/>
              <a:t>89.982 </a:t>
            </a:r>
            <a:r>
              <a:rPr lang="en-US" b="1" i="1" dirty="0" err="1"/>
              <a:t>plg</a:t>
            </a:r>
            <a:endParaRPr lang="en-US" b="1" dirty="0"/>
          </a:p>
        </p:txBody>
      </p:sp>
      <p:sp>
        <p:nvSpPr>
          <p:cNvPr id="53" name="Arrow: Pentagon 52">
            <a:extLst>
              <a:ext uri="{FF2B5EF4-FFF2-40B4-BE49-F238E27FC236}">
                <a16:creationId xmlns:a16="http://schemas.microsoft.com/office/drawing/2014/main" id="{7E7A910C-C273-4B57-8FE6-C5B1E2F4BE9B}"/>
              </a:ext>
            </a:extLst>
          </p:cNvPr>
          <p:cNvSpPr/>
          <p:nvPr/>
        </p:nvSpPr>
        <p:spPr>
          <a:xfrm>
            <a:off x="6644036" y="2209465"/>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1</a:t>
            </a:r>
          </a:p>
        </p:txBody>
      </p:sp>
      <p:sp>
        <p:nvSpPr>
          <p:cNvPr id="54" name="Arrow: Pentagon 53">
            <a:extLst>
              <a:ext uri="{FF2B5EF4-FFF2-40B4-BE49-F238E27FC236}">
                <a16:creationId xmlns:a16="http://schemas.microsoft.com/office/drawing/2014/main" id="{ED718EF1-549A-4FF4-B81B-E449E591B7D4}"/>
              </a:ext>
            </a:extLst>
          </p:cNvPr>
          <p:cNvSpPr/>
          <p:nvPr/>
        </p:nvSpPr>
        <p:spPr>
          <a:xfrm>
            <a:off x="6644040" y="2730466"/>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2</a:t>
            </a:r>
          </a:p>
        </p:txBody>
      </p:sp>
      <p:sp>
        <p:nvSpPr>
          <p:cNvPr id="55" name="Arrow: Pentagon 54">
            <a:extLst>
              <a:ext uri="{FF2B5EF4-FFF2-40B4-BE49-F238E27FC236}">
                <a16:creationId xmlns:a16="http://schemas.microsoft.com/office/drawing/2014/main" id="{D81EAA65-0F99-4572-9C37-1DE31797DD9D}"/>
              </a:ext>
            </a:extLst>
          </p:cNvPr>
          <p:cNvSpPr/>
          <p:nvPr/>
        </p:nvSpPr>
        <p:spPr>
          <a:xfrm>
            <a:off x="6644038" y="3251899"/>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3</a:t>
            </a:r>
          </a:p>
        </p:txBody>
      </p:sp>
      <p:sp>
        <p:nvSpPr>
          <p:cNvPr id="56" name="Arrow: Pentagon 55">
            <a:extLst>
              <a:ext uri="{FF2B5EF4-FFF2-40B4-BE49-F238E27FC236}">
                <a16:creationId xmlns:a16="http://schemas.microsoft.com/office/drawing/2014/main" id="{D615C26C-8073-42DA-9FD7-E949CFB4E5A2}"/>
              </a:ext>
            </a:extLst>
          </p:cNvPr>
          <p:cNvSpPr/>
          <p:nvPr/>
        </p:nvSpPr>
        <p:spPr>
          <a:xfrm>
            <a:off x="6644040" y="3772278"/>
            <a:ext cx="434999" cy="441102"/>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4</a:t>
            </a:r>
          </a:p>
        </p:txBody>
      </p:sp>
      <p:sp>
        <p:nvSpPr>
          <p:cNvPr id="57" name="Rectangle 56">
            <a:extLst>
              <a:ext uri="{FF2B5EF4-FFF2-40B4-BE49-F238E27FC236}">
                <a16:creationId xmlns:a16="http://schemas.microsoft.com/office/drawing/2014/main" id="{198AE21A-AC9D-4DBA-B758-B326542EEF9F}"/>
              </a:ext>
            </a:extLst>
          </p:cNvPr>
          <p:cNvSpPr/>
          <p:nvPr/>
        </p:nvSpPr>
        <p:spPr>
          <a:xfrm>
            <a:off x="6644037" y="4285121"/>
            <a:ext cx="5007984"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TENGGARONG		</a:t>
            </a:r>
            <a:r>
              <a:rPr lang="en-US" b="1" i="1" dirty="0"/>
              <a:t>86.283 </a:t>
            </a:r>
            <a:r>
              <a:rPr lang="en-US" b="1" i="1" dirty="0" err="1"/>
              <a:t>plg</a:t>
            </a:r>
            <a:endParaRPr lang="en-US" b="1" dirty="0"/>
          </a:p>
        </p:txBody>
      </p:sp>
      <p:sp>
        <p:nvSpPr>
          <p:cNvPr id="58" name="Rectangle 57">
            <a:extLst>
              <a:ext uri="{FF2B5EF4-FFF2-40B4-BE49-F238E27FC236}">
                <a16:creationId xmlns:a16="http://schemas.microsoft.com/office/drawing/2014/main" id="{FE613B7C-9142-4FBA-BC91-D3DF36F6D5C2}"/>
              </a:ext>
            </a:extLst>
          </p:cNvPr>
          <p:cNvSpPr/>
          <p:nvPr/>
        </p:nvSpPr>
        <p:spPr>
          <a:xfrm>
            <a:off x="6644037" y="4806554"/>
            <a:ext cx="5007984"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t>ULP KOTABANGUN		</a:t>
            </a:r>
            <a:r>
              <a:rPr lang="en-US" b="1" i="1" dirty="0"/>
              <a:t>30.492 </a:t>
            </a:r>
            <a:r>
              <a:rPr lang="en-US" b="1" i="1" dirty="0" err="1"/>
              <a:t>plg</a:t>
            </a:r>
            <a:endParaRPr lang="en-US" b="1" dirty="0"/>
          </a:p>
        </p:txBody>
      </p:sp>
      <p:sp>
        <p:nvSpPr>
          <p:cNvPr id="59" name="Rectangle 58">
            <a:extLst>
              <a:ext uri="{FF2B5EF4-FFF2-40B4-BE49-F238E27FC236}">
                <a16:creationId xmlns:a16="http://schemas.microsoft.com/office/drawing/2014/main" id="{C0D3137D-7987-4DEF-AE9E-8C4242B44C57}"/>
              </a:ext>
            </a:extLst>
          </p:cNvPr>
          <p:cNvSpPr/>
          <p:nvPr/>
        </p:nvSpPr>
        <p:spPr>
          <a:xfrm>
            <a:off x="6644036" y="5327987"/>
            <a:ext cx="5007984" cy="439616"/>
          </a:xfrm>
          <a:prstGeom prst="rect">
            <a:avLst/>
          </a:prstGeom>
          <a:gradFill>
            <a:gsLst>
              <a:gs pos="81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MELAK			</a:t>
            </a:r>
            <a:r>
              <a:rPr lang="en-US" b="1" i="1" dirty="0"/>
              <a:t>40.309 </a:t>
            </a:r>
            <a:r>
              <a:rPr lang="en-US" b="1" i="1" dirty="0" err="1"/>
              <a:t>plg</a:t>
            </a:r>
            <a:endParaRPr lang="en-US" b="1" i="1" dirty="0"/>
          </a:p>
        </p:txBody>
      </p:sp>
      <p:sp>
        <p:nvSpPr>
          <p:cNvPr id="60" name="Arrow: Pentagon 59">
            <a:extLst>
              <a:ext uri="{FF2B5EF4-FFF2-40B4-BE49-F238E27FC236}">
                <a16:creationId xmlns:a16="http://schemas.microsoft.com/office/drawing/2014/main" id="{F9E60D21-A5C2-4168-A794-081B18FC4610}"/>
              </a:ext>
            </a:extLst>
          </p:cNvPr>
          <p:cNvSpPr/>
          <p:nvPr/>
        </p:nvSpPr>
        <p:spPr>
          <a:xfrm>
            <a:off x="6644040" y="4284689"/>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5</a:t>
            </a:r>
          </a:p>
        </p:txBody>
      </p:sp>
      <p:sp>
        <p:nvSpPr>
          <p:cNvPr id="61" name="Arrow: Pentagon 60">
            <a:extLst>
              <a:ext uri="{FF2B5EF4-FFF2-40B4-BE49-F238E27FC236}">
                <a16:creationId xmlns:a16="http://schemas.microsoft.com/office/drawing/2014/main" id="{B551B792-F168-4D3E-89BA-A634BD4B39C5}"/>
              </a:ext>
            </a:extLst>
          </p:cNvPr>
          <p:cNvSpPr/>
          <p:nvPr/>
        </p:nvSpPr>
        <p:spPr>
          <a:xfrm>
            <a:off x="6644038" y="4806122"/>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6</a:t>
            </a:r>
          </a:p>
        </p:txBody>
      </p:sp>
      <p:sp>
        <p:nvSpPr>
          <p:cNvPr id="62" name="Arrow: Pentagon 61">
            <a:extLst>
              <a:ext uri="{FF2B5EF4-FFF2-40B4-BE49-F238E27FC236}">
                <a16:creationId xmlns:a16="http://schemas.microsoft.com/office/drawing/2014/main" id="{E7A65C84-303F-44D8-A3C4-69B6FC9EC616}"/>
              </a:ext>
            </a:extLst>
          </p:cNvPr>
          <p:cNvSpPr/>
          <p:nvPr/>
        </p:nvSpPr>
        <p:spPr>
          <a:xfrm>
            <a:off x="6644040" y="5326501"/>
            <a:ext cx="434999" cy="441102"/>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7</a:t>
            </a:r>
          </a:p>
        </p:txBody>
      </p:sp>
      <p:sp>
        <p:nvSpPr>
          <p:cNvPr id="8" name="Freeform: Shape 7">
            <a:extLst>
              <a:ext uri="{FF2B5EF4-FFF2-40B4-BE49-F238E27FC236}">
                <a16:creationId xmlns:a16="http://schemas.microsoft.com/office/drawing/2014/main" id="{4A20737D-9407-4B4D-AE96-A6BA5101CD4A}"/>
              </a:ext>
            </a:extLst>
          </p:cNvPr>
          <p:cNvSpPr/>
          <p:nvPr/>
        </p:nvSpPr>
        <p:spPr>
          <a:xfrm>
            <a:off x="3437676" y="3495551"/>
            <a:ext cx="648182" cy="254725"/>
          </a:xfrm>
          <a:custGeom>
            <a:avLst/>
            <a:gdLst>
              <a:gd name="connsiteX0" fmla="*/ 648182 w 648182"/>
              <a:gd name="connsiteY0" fmla="*/ 0 h 254725"/>
              <a:gd name="connsiteX1" fmla="*/ 416689 w 648182"/>
              <a:gd name="connsiteY1" fmla="*/ 11574 h 254725"/>
              <a:gd name="connsiteX2" fmla="*/ 277792 w 648182"/>
              <a:gd name="connsiteY2" fmla="*/ 57873 h 254725"/>
              <a:gd name="connsiteX3" fmla="*/ 208344 w 648182"/>
              <a:gd name="connsiteY3" fmla="*/ 104172 h 254725"/>
              <a:gd name="connsiteX4" fmla="*/ 104172 w 648182"/>
              <a:gd name="connsiteY4" fmla="*/ 150471 h 254725"/>
              <a:gd name="connsiteX5" fmla="*/ 34724 w 648182"/>
              <a:gd name="connsiteY5" fmla="*/ 231493 h 254725"/>
              <a:gd name="connsiteX6" fmla="*/ 0 w 648182"/>
              <a:gd name="connsiteY6" fmla="*/ 254643 h 25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182" h="254725">
                <a:moveTo>
                  <a:pt x="648182" y="0"/>
                </a:moveTo>
                <a:cubicBezTo>
                  <a:pt x="571018" y="3858"/>
                  <a:pt x="493510" y="3343"/>
                  <a:pt x="416689" y="11574"/>
                </a:cubicBezTo>
                <a:cubicBezTo>
                  <a:pt x="367016" y="16896"/>
                  <a:pt x="320191" y="32434"/>
                  <a:pt x="277792" y="57873"/>
                </a:cubicBezTo>
                <a:cubicBezTo>
                  <a:pt x="253935" y="72187"/>
                  <a:pt x="232893" y="91079"/>
                  <a:pt x="208344" y="104172"/>
                </a:cubicBezTo>
                <a:cubicBezTo>
                  <a:pt x="174815" y="122054"/>
                  <a:pt x="138896" y="135038"/>
                  <a:pt x="104172" y="150471"/>
                </a:cubicBezTo>
                <a:cubicBezTo>
                  <a:pt x="81023" y="177478"/>
                  <a:pt x="58356" y="204907"/>
                  <a:pt x="34724" y="231493"/>
                </a:cubicBezTo>
                <a:cubicBezTo>
                  <a:pt x="11721" y="257371"/>
                  <a:pt x="21472" y="254643"/>
                  <a:pt x="0" y="254643"/>
                </a:cubicBezTo>
              </a:path>
            </a:pathLst>
          </a:cu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E2D586E-3320-4D91-A2F9-6D28787F7AFA}"/>
              </a:ext>
            </a:extLst>
          </p:cNvPr>
          <p:cNvSpPr/>
          <p:nvPr/>
        </p:nvSpPr>
        <p:spPr>
          <a:xfrm>
            <a:off x="4375225" y="3425041"/>
            <a:ext cx="544010" cy="70510"/>
          </a:xfrm>
          <a:custGeom>
            <a:avLst/>
            <a:gdLst>
              <a:gd name="connsiteX0" fmla="*/ 544010 w 544010"/>
              <a:gd name="connsiteY0" fmla="*/ 12636 h 70510"/>
              <a:gd name="connsiteX1" fmla="*/ 115747 w 544010"/>
              <a:gd name="connsiteY1" fmla="*/ 12636 h 70510"/>
              <a:gd name="connsiteX2" fmla="*/ 57874 w 544010"/>
              <a:gd name="connsiteY2" fmla="*/ 35786 h 70510"/>
              <a:gd name="connsiteX3" fmla="*/ 23150 w 544010"/>
              <a:gd name="connsiteY3" fmla="*/ 47360 h 70510"/>
              <a:gd name="connsiteX4" fmla="*/ 0 w 544010"/>
              <a:gd name="connsiteY4" fmla="*/ 70510 h 7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010" h="70510">
                <a:moveTo>
                  <a:pt x="544010" y="12636"/>
                </a:moveTo>
                <a:cubicBezTo>
                  <a:pt x="366419" y="1537"/>
                  <a:pt x="304457" y="-9138"/>
                  <a:pt x="115747" y="12636"/>
                </a:cubicBezTo>
                <a:cubicBezTo>
                  <a:pt x="95107" y="15018"/>
                  <a:pt x="77328" y="28491"/>
                  <a:pt x="57874" y="35786"/>
                </a:cubicBezTo>
                <a:cubicBezTo>
                  <a:pt x="46450" y="40070"/>
                  <a:pt x="34725" y="43502"/>
                  <a:pt x="23150" y="47360"/>
                </a:cubicBezTo>
                <a:lnTo>
                  <a:pt x="0" y="70510"/>
                </a:lnTo>
              </a:path>
            </a:pathLst>
          </a:cu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6132A11-9FC0-450A-80BD-6FEF92E70CE1}"/>
              </a:ext>
            </a:extLst>
          </p:cNvPr>
          <p:cNvSpPr/>
          <p:nvPr/>
        </p:nvSpPr>
        <p:spPr>
          <a:xfrm>
            <a:off x="3388128" y="3814240"/>
            <a:ext cx="917239"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241 KM</a:t>
            </a:r>
          </a:p>
        </p:txBody>
      </p:sp>
      <p:sp>
        <p:nvSpPr>
          <p:cNvPr id="64" name="Rectangle 63">
            <a:extLst>
              <a:ext uri="{FF2B5EF4-FFF2-40B4-BE49-F238E27FC236}">
                <a16:creationId xmlns:a16="http://schemas.microsoft.com/office/drawing/2014/main" id="{65A9DE2A-B32E-4D2B-9B3A-EC87FC9851EE}"/>
              </a:ext>
            </a:extLst>
          </p:cNvPr>
          <p:cNvSpPr/>
          <p:nvPr/>
        </p:nvSpPr>
        <p:spPr>
          <a:xfrm>
            <a:off x="4184235" y="3488563"/>
            <a:ext cx="800219"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61 KM</a:t>
            </a:r>
          </a:p>
        </p:txBody>
      </p:sp>
      <p:sp>
        <p:nvSpPr>
          <p:cNvPr id="65" name="Title 1">
            <a:extLst>
              <a:ext uri="{FF2B5EF4-FFF2-40B4-BE49-F238E27FC236}">
                <a16:creationId xmlns:a16="http://schemas.microsoft.com/office/drawing/2014/main" id="{6695487D-DE6B-45A0-B246-F1118035E77A}"/>
              </a:ext>
            </a:extLst>
          </p:cNvPr>
          <p:cNvSpPr txBox="1">
            <a:spLocks/>
          </p:cNvSpPr>
          <p:nvPr/>
        </p:nvSpPr>
        <p:spPr>
          <a:xfrm>
            <a:off x="6572353" y="1316055"/>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l"/>
            <a:r>
              <a:rPr lang="en-US" sz="3200" dirty="0">
                <a:ln>
                  <a:solidFill>
                    <a:schemeClr val="tx1">
                      <a:lumMod val="50000"/>
                      <a:lumOff val="50000"/>
                    </a:schemeClr>
                  </a:solidFill>
                </a:ln>
                <a:solidFill>
                  <a:schemeClr val="accent4">
                    <a:lumMod val="40000"/>
                    <a:lumOff val="60000"/>
                  </a:schemeClr>
                </a:solidFill>
              </a:rPr>
              <a:t>PETA PELANGGAN</a:t>
            </a:r>
          </a:p>
          <a:p>
            <a:pPr algn="l"/>
            <a:r>
              <a:rPr lang="en-US" sz="3200" dirty="0">
                <a:ln>
                  <a:solidFill>
                    <a:schemeClr val="tx1">
                      <a:lumMod val="50000"/>
                      <a:lumOff val="50000"/>
                    </a:schemeClr>
                  </a:solidFill>
                </a:ln>
                <a:solidFill>
                  <a:srgbClr val="33CCCC"/>
                </a:solidFill>
              </a:rPr>
              <a:t>UP3 SAMARINDA</a:t>
            </a:r>
          </a:p>
        </p:txBody>
      </p:sp>
      <p:grpSp>
        <p:nvGrpSpPr>
          <p:cNvPr id="2" name="Group 1">
            <a:extLst>
              <a:ext uri="{FF2B5EF4-FFF2-40B4-BE49-F238E27FC236}">
                <a16:creationId xmlns:a16="http://schemas.microsoft.com/office/drawing/2014/main" id="{95378C7D-C7BF-41B9-BAB7-83143E60128E}"/>
              </a:ext>
            </a:extLst>
          </p:cNvPr>
          <p:cNvGrpSpPr/>
          <p:nvPr/>
        </p:nvGrpSpPr>
        <p:grpSpPr>
          <a:xfrm>
            <a:off x="6644035" y="2209801"/>
            <a:ext cx="5007985" cy="2003915"/>
            <a:chOff x="-632760" y="3869891"/>
            <a:chExt cx="5007985" cy="2003915"/>
          </a:xfrm>
        </p:grpSpPr>
        <p:sp>
          <p:nvSpPr>
            <p:cNvPr id="32" name="Rectangle 31">
              <a:extLst>
                <a:ext uri="{FF2B5EF4-FFF2-40B4-BE49-F238E27FC236}">
                  <a16:creationId xmlns:a16="http://schemas.microsoft.com/office/drawing/2014/main" id="{5A804760-901F-45D5-B6E0-CD6ACFDB05EE}"/>
                </a:ext>
              </a:extLst>
            </p:cNvPr>
            <p:cNvSpPr/>
            <p:nvPr/>
          </p:nvSpPr>
          <p:spPr>
            <a:xfrm>
              <a:off x="-632759" y="3869891"/>
              <a:ext cx="5007984" cy="439616"/>
            </a:xfrm>
            <a:prstGeom prst="rect">
              <a:avLst/>
            </a:prstGeom>
            <a:gradFill flip="none" rotWithShape="1">
              <a:gsLst>
                <a:gs pos="68000">
                  <a:srgbClr val="FF5969"/>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KOTA		</a:t>
              </a:r>
              <a:r>
                <a:rPr lang="en-US" b="1" i="1" dirty="0"/>
                <a:t>74.832 </a:t>
              </a:r>
              <a:r>
                <a:rPr lang="en-US" b="1" i="1" dirty="0" err="1"/>
                <a:t>plg</a:t>
              </a:r>
              <a:endParaRPr lang="en-US" b="1" i="1" dirty="0"/>
            </a:p>
          </p:txBody>
        </p:sp>
        <p:sp>
          <p:nvSpPr>
            <p:cNvPr id="34" name="Rectangle 33">
              <a:extLst>
                <a:ext uri="{FF2B5EF4-FFF2-40B4-BE49-F238E27FC236}">
                  <a16:creationId xmlns:a16="http://schemas.microsoft.com/office/drawing/2014/main" id="{EBFC8168-268D-4A85-8550-7CB513CBBF30}"/>
                </a:ext>
              </a:extLst>
            </p:cNvPr>
            <p:cNvSpPr/>
            <p:nvPr/>
          </p:nvSpPr>
          <p:spPr>
            <a:xfrm>
              <a:off x="-632759" y="4391324"/>
              <a:ext cx="5007984" cy="439616"/>
            </a:xfrm>
            <a:prstGeom prst="rect">
              <a:avLst/>
            </a:prstGeom>
            <a:gradFill>
              <a:gsLst>
                <a:gs pos="68000">
                  <a:srgbClr val="FF5969"/>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ULU		</a:t>
              </a:r>
              <a:r>
                <a:rPr lang="en-US" b="1" i="1" dirty="0"/>
                <a:t>58.880 </a:t>
              </a:r>
              <a:r>
                <a:rPr lang="en-US" b="1" i="1" dirty="0" err="1"/>
                <a:t>plg</a:t>
              </a:r>
              <a:endParaRPr lang="en-US" b="1" dirty="0"/>
            </a:p>
          </p:txBody>
        </p:sp>
        <p:sp>
          <p:nvSpPr>
            <p:cNvPr id="35" name="Rectangle 34">
              <a:extLst>
                <a:ext uri="{FF2B5EF4-FFF2-40B4-BE49-F238E27FC236}">
                  <a16:creationId xmlns:a16="http://schemas.microsoft.com/office/drawing/2014/main" id="{36AE105C-0CF2-4D1C-8B8A-F91E3000F1C3}"/>
                </a:ext>
              </a:extLst>
            </p:cNvPr>
            <p:cNvSpPr/>
            <p:nvPr/>
          </p:nvSpPr>
          <p:spPr>
            <a:xfrm>
              <a:off x="-632759" y="4912757"/>
              <a:ext cx="5007984" cy="439616"/>
            </a:xfrm>
            <a:prstGeom prst="rect">
              <a:avLst/>
            </a:prstGeom>
            <a:gradFill>
              <a:gsLst>
                <a:gs pos="68000">
                  <a:srgbClr val="FF5969"/>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ILIR		</a:t>
              </a:r>
              <a:r>
                <a:rPr lang="en-US" b="1" i="1" dirty="0"/>
                <a:t>107.773 </a:t>
              </a:r>
              <a:r>
                <a:rPr lang="en-US" b="1" i="1" dirty="0" err="1"/>
                <a:t>plg</a:t>
              </a:r>
              <a:endParaRPr lang="en-US" b="1" dirty="0"/>
            </a:p>
          </p:txBody>
        </p:sp>
        <p:sp>
          <p:nvSpPr>
            <p:cNvPr id="36" name="Rectangle 35">
              <a:extLst>
                <a:ext uri="{FF2B5EF4-FFF2-40B4-BE49-F238E27FC236}">
                  <a16:creationId xmlns:a16="http://schemas.microsoft.com/office/drawing/2014/main" id="{EFA20DD1-3ED8-42DD-8A44-48F5EC007850}"/>
                </a:ext>
              </a:extLst>
            </p:cNvPr>
            <p:cNvSpPr/>
            <p:nvPr/>
          </p:nvSpPr>
          <p:spPr>
            <a:xfrm>
              <a:off x="-632760" y="5434190"/>
              <a:ext cx="5007984" cy="439616"/>
            </a:xfrm>
            <a:prstGeom prst="rect">
              <a:avLst/>
            </a:prstGeom>
            <a:gradFill>
              <a:gsLst>
                <a:gs pos="81000">
                  <a:srgbClr val="FF5969"/>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SAMARINDA SEBERANG	</a:t>
              </a:r>
              <a:r>
                <a:rPr lang="en-US" b="1" i="1" dirty="0"/>
                <a:t>89.982 </a:t>
              </a:r>
              <a:r>
                <a:rPr lang="en-US" b="1" i="1" dirty="0" err="1"/>
                <a:t>plg</a:t>
              </a:r>
              <a:endParaRPr lang="en-US" b="1" dirty="0"/>
            </a:p>
          </p:txBody>
        </p:sp>
        <p:sp>
          <p:nvSpPr>
            <p:cNvPr id="38" name="Arrow: Pentagon 37">
              <a:extLst>
                <a:ext uri="{FF2B5EF4-FFF2-40B4-BE49-F238E27FC236}">
                  <a16:creationId xmlns:a16="http://schemas.microsoft.com/office/drawing/2014/main" id="{50FE2870-3EE9-44D2-9753-6B72ACE0B846}"/>
                </a:ext>
              </a:extLst>
            </p:cNvPr>
            <p:cNvSpPr/>
            <p:nvPr/>
          </p:nvSpPr>
          <p:spPr>
            <a:xfrm>
              <a:off x="-632760" y="3869891"/>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1</a:t>
              </a:r>
            </a:p>
          </p:txBody>
        </p:sp>
        <p:sp>
          <p:nvSpPr>
            <p:cNvPr id="39" name="Arrow: Pentagon 38">
              <a:extLst>
                <a:ext uri="{FF2B5EF4-FFF2-40B4-BE49-F238E27FC236}">
                  <a16:creationId xmlns:a16="http://schemas.microsoft.com/office/drawing/2014/main" id="{39D0206F-3700-45AB-A3B6-9ECCBE94D21E}"/>
                </a:ext>
              </a:extLst>
            </p:cNvPr>
            <p:cNvSpPr/>
            <p:nvPr/>
          </p:nvSpPr>
          <p:spPr>
            <a:xfrm>
              <a:off x="-632756" y="4390892"/>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2</a:t>
              </a:r>
            </a:p>
          </p:txBody>
        </p:sp>
        <p:sp>
          <p:nvSpPr>
            <p:cNvPr id="40" name="Arrow: Pentagon 39">
              <a:extLst>
                <a:ext uri="{FF2B5EF4-FFF2-40B4-BE49-F238E27FC236}">
                  <a16:creationId xmlns:a16="http://schemas.microsoft.com/office/drawing/2014/main" id="{1F4878A1-11B6-4D57-8562-C2D1115C5E65}"/>
                </a:ext>
              </a:extLst>
            </p:cNvPr>
            <p:cNvSpPr/>
            <p:nvPr/>
          </p:nvSpPr>
          <p:spPr>
            <a:xfrm>
              <a:off x="-632758" y="4912325"/>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3</a:t>
              </a:r>
            </a:p>
          </p:txBody>
        </p:sp>
        <p:sp>
          <p:nvSpPr>
            <p:cNvPr id="66" name="Arrow: Pentagon 65">
              <a:extLst>
                <a:ext uri="{FF2B5EF4-FFF2-40B4-BE49-F238E27FC236}">
                  <a16:creationId xmlns:a16="http://schemas.microsoft.com/office/drawing/2014/main" id="{FA6A9D6A-9C5E-4A85-85A4-2B965E4BB36D}"/>
                </a:ext>
              </a:extLst>
            </p:cNvPr>
            <p:cNvSpPr/>
            <p:nvPr/>
          </p:nvSpPr>
          <p:spPr>
            <a:xfrm>
              <a:off x="-632756" y="5432704"/>
              <a:ext cx="434999" cy="441102"/>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4</a:t>
              </a:r>
            </a:p>
          </p:txBody>
        </p:sp>
      </p:grpSp>
      <p:sp>
        <p:nvSpPr>
          <p:cNvPr id="67" name="Rectangle 66">
            <a:extLst>
              <a:ext uri="{FF2B5EF4-FFF2-40B4-BE49-F238E27FC236}">
                <a16:creationId xmlns:a16="http://schemas.microsoft.com/office/drawing/2014/main" id="{F42C5C62-F10E-41ED-B845-7C4CEBFDCCA9}"/>
              </a:ext>
            </a:extLst>
          </p:cNvPr>
          <p:cNvSpPr/>
          <p:nvPr/>
        </p:nvSpPr>
        <p:spPr>
          <a:xfrm>
            <a:off x="6644034" y="5955092"/>
            <a:ext cx="5013575" cy="7260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lumMod val="65000"/>
                    <a:lumOff val="35000"/>
                  </a:schemeClr>
                </a:solidFill>
              </a:rPr>
              <a:t>Jumlah</a:t>
            </a:r>
            <a:r>
              <a:rPr lang="en-US" b="1" dirty="0">
                <a:solidFill>
                  <a:schemeClr val="tx1">
                    <a:lumMod val="65000"/>
                    <a:lumOff val="35000"/>
                  </a:schemeClr>
                </a:solidFill>
              </a:rPr>
              <a:t> </a:t>
            </a:r>
            <a:r>
              <a:rPr lang="en-US" b="1" dirty="0" err="1">
                <a:solidFill>
                  <a:schemeClr val="tx1">
                    <a:lumMod val="65000"/>
                    <a:lumOff val="35000"/>
                  </a:schemeClr>
                </a:solidFill>
              </a:rPr>
              <a:t>Pelanggan</a:t>
            </a:r>
            <a:r>
              <a:rPr lang="en-US" b="1" dirty="0">
                <a:solidFill>
                  <a:schemeClr val="tx1">
                    <a:lumMod val="65000"/>
                    <a:lumOff val="35000"/>
                  </a:schemeClr>
                </a:solidFill>
              </a:rPr>
              <a:t> 4 ULP </a:t>
            </a:r>
            <a:r>
              <a:rPr lang="en-US" b="1" dirty="0" err="1">
                <a:solidFill>
                  <a:schemeClr val="tx1">
                    <a:lumMod val="65000"/>
                    <a:lumOff val="35000"/>
                  </a:schemeClr>
                </a:solidFill>
              </a:rPr>
              <a:t>tersebut</a:t>
            </a:r>
            <a:r>
              <a:rPr lang="en-US" b="1" dirty="0">
                <a:solidFill>
                  <a:schemeClr val="tx1">
                    <a:lumMod val="65000"/>
                    <a:lumOff val="35000"/>
                  </a:schemeClr>
                </a:solidFill>
              </a:rPr>
              <a:t>  </a:t>
            </a:r>
            <a:r>
              <a:rPr lang="en-US" b="1" dirty="0" err="1">
                <a:solidFill>
                  <a:schemeClr val="tx1">
                    <a:lumMod val="65000"/>
                    <a:lumOff val="35000"/>
                  </a:schemeClr>
                </a:solidFill>
              </a:rPr>
              <a:t>merupakan</a:t>
            </a:r>
            <a:r>
              <a:rPr lang="en-US" b="1" dirty="0">
                <a:solidFill>
                  <a:schemeClr val="tx1">
                    <a:lumMod val="65000"/>
                    <a:lumOff val="35000"/>
                  </a:schemeClr>
                </a:solidFill>
              </a:rPr>
              <a:t> 67% </a:t>
            </a:r>
            <a:r>
              <a:rPr lang="en-US" b="1" dirty="0" err="1">
                <a:solidFill>
                  <a:schemeClr val="tx1">
                    <a:lumMod val="65000"/>
                    <a:lumOff val="35000"/>
                  </a:schemeClr>
                </a:solidFill>
              </a:rPr>
              <a:t>dari</a:t>
            </a:r>
            <a:r>
              <a:rPr lang="en-US" b="1" dirty="0">
                <a:solidFill>
                  <a:schemeClr val="tx1">
                    <a:lumMod val="65000"/>
                    <a:lumOff val="35000"/>
                  </a:schemeClr>
                </a:solidFill>
              </a:rPr>
              <a:t> total </a:t>
            </a:r>
            <a:r>
              <a:rPr lang="en-US" b="1" dirty="0" err="1">
                <a:solidFill>
                  <a:schemeClr val="tx1">
                    <a:lumMod val="65000"/>
                    <a:lumOff val="35000"/>
                  </a:schemeClr>
                </a:solidFill>
              </a:rPr>
              <a:t>pelanggan</a:t>
            </a:r>
            <a:r>
              <a:rPr lang="en-US" b="1" dirty="0">
                <a:solidFill>
                  <a:schemeClr val="tx1">
                    <a:lumMod val="65000"/>
                    <a:lumOff val="35000"/>
                  </a:schemeClr>
                </a:solidFill>
              </a:rPr>
              <a:t> UP3 </a:t>
            </a:r>
            <a:r>
              <a:rPr lang="en-US" b="1" dirty="0" err="1">
                <a:solidFill>
                  <a:schemeClr val="tx1">
                    <a:lumMod val="65000"/>
                    <a:lumOff val="35000"/>
                  </a:schemeClr>
                </a:solidFill>
              </a:rPr>
              <a:t>Samarinda</a:t>
            </a:r>
            <a:endParaRPr lang="en-US" b="1" dirty="0">
              <a:solidFill>
                <a:schemeClr val="tx1">
                  <a:lumMod val="65000"/>
                  <a:lumOff val="35000"/>
                </a:schemeClr>
              </a:solidFill>
            </a:endParaRPr>
          </a:p>
        </p:txBody>
      </p:sp>
      <p:sp>
        <p:nvSpPr>
          <p:cNvPr id="3" name="Left Brace 2">
            <a:extLst>
              <a:ext uri="{FF2B5EF4-FFF2-40B4-BE49-F238E27FC236}">
                <a16:creationId xmlns:a16="http://schemas.microsoft.com/office/drawing/2014/main" id="{87A742DA-39A7-4F68-A3F4-DA728040872E}"/>
              </a:ext>
            </a:extLst>
          </p:cNvPr>
          <p:cNvSpPr/>
          <p:nvPr/>
        </p:nvSpPr>
        <p:spPr>
          <a:xfrm>
            <a:off x="6289040" y="2377440"/>
            <a:ext cx="283313" cy="1574840"/>
          </a:xfrm>
          <a:prstGeom prst="leftBrac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Freeform: Shape 3">
            <a:extLst>
              <a:ext uri="{FF2B5EF4-FFF2-40B4-BE49-F238E27FC236}">
                <a16:creationId xmlns:a16="http://schemas.microsoft.com/office/drawing/2014/main" id="{8F7FDE81-69A1-4B18-8F7A-5DA302A29AC7}"/>
              </a:ext>
            </a:extLst>
          </p:cNvPr>
          <p:cNvSpPr/>
          <p:nvPr/>
        </p:nvSpPr>
        <p:spPr>
          <a:xfrm>
            <a:off x="5604970" y="3251899"/>
            <a:ext cx="955040" cy="3180139"/>
          </a:xfrm>
          <a:custGeom>
            <a:avLst/>
            <a:gdLst>
              <a:gd name="connsiteX0" fmla="*/ 619760 w 955040"/>
              <a:gd name="connsiteY0" fmla="*/ 0 h 3180139"/>
              <a:gd name="connsiteX1" fmla="*/ 568960 w 955040"/>
              <a:gd name="connsiteY1" fmla="*/ 30480 h 3180139"/>
              <a:gd name="connsiteX2" fmla="*/ 548640 w 955040"/>
              <a:gd name="connsiteY2" fmla="*/ 60960 h 3180139"/>
              <a:gd name="connsiteX3" fmla="*/ 436880 w 955040"/>
              <a:gd name="connsiteY3" fmla="*/ 193040 h 3180139"/>
              <a:gd name="connsiteX4" fmla="*/ 365760 w 955040"/>
              <a:gd name="connsiteY4" fmla="*/ 274320 h 3180139"/>
              <a:gd name="connsiteX5" fmla="*/ 213360 w 955040"/>
              <a:gd name="connsiteY5" fmla="*/ 538480 h 3180139"/>
              <a:gd name="connsiteX6" fmla="*/ 121920 w 955040"/>
              <a:gd name="connsiteY6" fmla="*/ 711200 h 3180139"/>
              <a:gd name="connsiteX7" fmla="*/ 60960 w 955040"/>
              <a:gd name="connsiteY7" fmla="*/ 873760 h 3180139"/>
              <a:gd name="connsiteX8" fmla="*/ 40640 w 955040"/>
              <a:gd name="connsiteY8" fmla="*/ 1036320 h 3180139"/>
              <a:gd name="connsiteX9" fmla="*/ 30480 w 955040"/>
              <a:gd name="connsiteY9" fmla="*/ 1087120 h 3180139"/>
              <a:gd name="connsiteX10" fmla="*/ 0 w 955040"/>
              <a:gd name="connsiteY10" fmla="*/ 1554480 h 3180139"/>
              <a:gd name="connsiteX11" fmla="*/ 10160 w 955040"/>
              <a:gd name="connsiteY11" fmla="*/ 1686560 h 3180139"/>
              <a:gd name="connsiteX12" fmla="*/ 30480 w 955040"/>
              <a:gd name="connsiteY12" fmla="*/ 1747520 h 3180139"/>
              <a:gd name="connsiteX13" fmla="*/ 101600 w 955040"/>
              <a:gd name="connsiteY13" fmla="*/ 2042160 h 3180139"/>
              <a:gd name="connsiteX14" fmla="*/ 121920 w 955040"/>
              <a:gd name="connsiteY14" fmla="*/ 2113280 h 3180139"/>
              <a:gd name="connsiteX15" fmla="*/ 203200 w 955040"/>
              <a:gd name="connsiteY15" fmla="*/ 2316480 h 3180139"/>
              <a:gd name="connsiteX16" fmla="*/ 264160 w 955040"/>
              <a:gd name="connsiteY16" fmla="*/ 2418080 h 3180139"/>
              <a:gd name="connsiteX17" fmla="*/ 284480 w 955040"/>
              <a:gd name="connsiteY17" fmla="*/ 2448560 h 3180139"/>
              <a:gd name="connsiteX18" fmla="*/ 345440 w 955040"/>
              <a:gd name="connsiteY18" fmla="*/ 2570480 h 3180139"/>
              <a:gd name="connsiteX19" fmla="*/ 436880 w 955040"/>
              <a:gd name="connsiteY19" fmla="*/ 2692400 h 3180139"/>
              <a:gd name="connsiteX20" fmla="*/ 447040 w 955040"/>
              <a:gd name="connsiteY20" fmla="*/ 2722880 h 3180139"/>
              <a:gd name="connsiteX21" fmla="*/ 629920 w 955040"/>
              <a:gd name="connsiteY21" fmla="*/ 2915920 h 3180139"/>
              <a:gd name="connsiteX22" fmla="*/ 772160 w 955040"/>
              <a:gd name="connsiteY22" fmla="*/ 3048000 h 3180139"/>
              <a:gd name="connsiteX23" fmla="*/ 812800 w 955040"/>
              <a:gd name="connsiteY23" fmla="*/ 3078480 h 3180139"/>
              <a:gd name="connsiteX24" fmla="*/ 863600 w 955040"/>
              <a:gd name="connsiteY24" fmla="*/ 3098800 h 3180139"/>
              <a:gd name="connsiteX25" fmla="*/ 894080 w 955040"/>
              <a:gd name="connsiteY25" fmla="*/ 3129280 h 3180139"/>
              <a:gd name="connsiteX26" fmla="*/ 924560 w 955040"/>
              <a:gd name="connsiteY26" fmla="*/ 3149600 h 3180139"/>
              <a:gd name="connsiteX27" fmla="*/ 955040 w 955040"/>
              <a:gd name="connsiteY27" fmla="*/ 3180080 h 318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5040" h="3180139">
                <a:moveTo>
                  <a:pt x="619760" y="0"/>
                </a:moveTo>
                <a:cubicBezTo>
                  <a:pt x="602827" y="10160"/>
                  <a:pt x="583953" y="17629"/>
                  <a:pt x="568960" y="30480"/>
                </a:cubicBezTo>
                <a:cubicBezTo>
                  <a:pt x="559689" y="38427"/>
                  <a:pt x="556752" y="51834"/>
                  <a:pt x="548640" y="60960"/>
                </a:cubicBezTo>
                <a:cubicBezTo>
                  <a:pt x="305618" y="334360"/>
                  <a:pt x="668072" y="-95950"/>
                  <a:pt x="436880" y="193040"/>
                </a:cubicBezTo>
                <a:cubicBezTo>
                  <a:pt x="414391" y="221152"/>
                  <a:pt x="386478" y="244878"/>
                  <a:pt x="365760" y="274320"/>
                </a:cubicBezTo>
                <a:cubicBezTo>
                  <a:pt x="165387" y="559061"/>
                  <a:pt x="295740" y="373721"/>
                  <a:pt x="213360" y="538480"/>
                </a:cubicBezTo>
                <a:cubicBezTo>
                  <a:pt x="184227" y="596746"/>
                  <a:pt x="145305" y="650398"/>
                  <a:pt x="121920" y="711200"/>
                </a:cubicBezTo>
                <a:cubicBezTo>
                  <a:pt x="67275" y="853276"/>
                  <a:pt x="86037" y="798530"/>
                  <a:pt x="60960" y="873760"/>
                </a:cubicBezTo>
                <a:cubicBezTo>
                  <a:pt x="54187" y="927947"/>
                  <a:pt x="48363" y="982260"/>
                  <a:pt x="40640" y="1036320"/>
                </a:cubicBezTo>
                <a:cubicBezTo>
                  <a:pt x="38198" y="1053415"/>
                  <a:pt x="32320" y="1069950"/>
                  <a:pt x="30480" y="1087120"/>
                </a:cubicBezTo>
                <a:cubicBezTo>
                  <a:pt x="7698" y="1299752"/>
                  <a:pt x="9276" y="1341130"/>
                  <a:pt x="0" y="1554480"/>
                </a:cubicBezTo>
                <a:cubicBezTo>
                  <a:pt x="3387" y="1598507"/>
                  <a:pt x="3273" y="1642944"/>
                  <a:pt x="10160" y="1686560"/>
                </a:cubicBezTo>
                <a:cubicBezTo>
                  <a:pt x="13501" y="1707717"/>
                  <a:pt x="25146" y="1726776"/>
                  <a:pt x="30480" y="1747520"/>
                </a:cubicBezTo>
                <a:cubicBezTo>
                  <a:pt x="55642" y="1845371"/>
                  <a:pt x="77096" y="1944143"/>
                  <a:pt x="101600" y="2042160"/>
                </a:cubicBezTo>
                <a:cubicBezTo>
                  <a:pt x="107580" y="2066079"/>
                  <a:pt x="113820" y="2089993"/>
                  <a:pt x="121920" y="2113280"/>
                </a:cubicBezTo>
                <a:cubicBezTo>
                  <a:pt x="136695" y="2155757"/>
                  <a:pt x="170478" y="2259217"/>
                  <a:pt x="203200" y="2316480"/>
                </a:cubicBezTo>
                <a:cubicBezTo>
                  <a:pt x="222795" y="2350771"/>
                  <a:pt x="243461" y="2384444"/>
                  <a:pt x="264160" y="2418080"/>
                </a:cubicBezTo>
                <a:cubicBezTo>
                  <a:pt x="270560" y="2428479"/>
                  <a:pt x="278734" y="2437786"/>
                  <a:pt x="284480" y="2448560"/>
                </a:cubicBezTo>
                <a:cubicBezTo>
                  <a:pt x="305862" y="2488651"/>
                  <a:pt x="321358" y="2531950"/>
                  <a:pt x="345440" y="2570480"/>
                </a:cubicBezTo>
                <a:cubicBezTo>
                  <a:pt x="372364" y="2613558"/>
                  <a:pt x="436880" y="2692400"/>
                  <a:pt x="436880" y="2692400"/>
                </a:cubicBezTo>
                <a:cubicBezTo>
                  <a:pt x="440267" y="2702560"/>
                  <a:pt x="440815" y="2714165"/>
                  <a:pt x="447040" y="2722880"/>
                </a:cubicBezTo>
                <a:cubicBezTo>
                  <a:pt x="536007" y="2847433"/>
                  <a:pt x="526479" y="2818564"/>
                  <a:pt x="629920" y="2915920"/>
                </a:cubicBezTo>
                <a:cubicBezTo>
                  <a:pt x="740646" y="3020133"/>
                  <a:pt x="674349" y="2969751"/>
                  <a:pt x="772160" y="3048000"/>
                </a:cubicBezTo>
                <a:cubicBezTo>
                  <a:pt x="785383" y="3058578"/>
                  <a:pt x="797998" y="3070256"/>
                  <a:pt x="812800" y="3078480"/>
                </a:cubicBezTo>
                <a:cubicBezTo>
                  <a:pt x="828743" y="3087337"/>
                  <a:pt x="846667" y="3092027"/>
                  <a:pt x="863600" y="3098800"/>
                </a:cubicBezTo>
                <a:cubicBezTo>
                  <a:pt x="873760" y="3108960"/>
                  <a:pt x="883042" y="3120082"/>
                  <a:pt x="894080" y="3129280"/>
                </a:cubicBezTo>
                <a:cubicBezTo>
                  <a:pt x="903461" y="3137097"/>
                  <a:pt x="915926" y="3140966"/>
                  <a:pt x="924560" y="3149600"/>
                </a:cubicBezTo>
                <a:cubicBezTo>
                  <a:pt x="957858" y="3182898"/>
                  <a:pt x="929591" y="3180080"/>
                  <a:pt x="955040" y="3180080"/>
                </a:cubicBezTo>
              </a:path>
            </a:pathLst>
          </a:custGeom>
          <a:noFill/>
          <a:ln w="38100">
            <a:solidFill>
              <a:schemeClr val="tx1">
                <a:lumMod val="65000"/>
                <a:lumOff val="3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049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250"/>
                                        <p:tgtEl>
                                          <p:spTgt spid="4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250"/>
                                        <p:tgtEl>
                                          <p:spTgt spid="4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50"/>
                                        <p:tgtEl>
                                          <p:spTgt spid="4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250"/>
                                        <p:tgtEl>
                                          <p:spTgt spid="4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50"/>
                                        <p:tgtEl>
                                          <p:spTgt spid="4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250"/>
                                        <p:tgtEl>
                                          <p:spTgt spid="4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250"/>
                                        <p:tgtEl>
                                          <p:spTgt spid="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par>
                                <p:cTn id="32" presetID="10"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2" grpId="0"/>
      <p:bldP spid="43" grpId="0"/>
      <p:bldP spid="46" grpId="0"/>
      <p:bldP spid="47" grpId="0"/>
      <p:bldP spid="48" grpId="0"/>
      <p:bldP spid="63"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006F4F5-6D0B-424A-B8E3-0D8745F73F2D}"/>
              </a:ext>
            </a:extLst>
          </p:cNvPr>
          <p:cNvPicPr>
            <a:picLocks noChangeAspect="1"/>
          </p:cNvPicPr>
          <p:nvPr/>
        </p:nvPicPr>
        <p:blipFill>
          <a:blip r:embed="rId3"/>
          <a:stretch>
            <a:fillRect/>
          </a:stretch>
        </p:blipFill>
        <p:spPr>
          <a:xfrm>
            <a:off x="-955007" y="0"/>
            <a:ext cx="9719937" cy="9719937"/>
          </a:xfrm>
          <a:prstGeom prst="rect">
            <a:avLst/>
          </a:prstGeom>
        </p:spPr>
      </p:pic>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4"/>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379186D-9515-4BDF-84BC-F43226918A46}"/>
              </a:ext>
            </a:extLst>
          </p:cNvPr>
          <p:cNvSpPr/>
          <p:nvPr/>
        </p:nvSpPr>
        <p:spPr>
          <a:xfrm>
            <a:off x="7004657" y="2179729"/>
            <a:ext cx="5091032" cy="439616"/>
          </a:xfrm>
          <a:prstGeom prst="rect">
            <a:avLst/>
          </a:prstGeom>
          <a:gradFill flip="none" rotWithShape="1">
            <a:gsLst>
              <a:gs pos="68000">
                <a:srgbClr val="089CAC"/>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BALIKPAPAN SELATAN	</a:t>
            </a:r>
            <a:r>
              <a:rPr lang="en-US" b="1" i="1" dirty="0"/>
              <a:t>125.106 </a:t>
            </a:r>
            <a:r>
              <a:rPr lang="en-US" b="1" i="1" dirty="0" err="1"/>
              <a:t>plg</a:t>
            </a:r>
            <a:endParaRPr lang="en-US" b="1" dirty="0"/>
          </a:p>
        </p:txBody>
      </p:sp>
      <p:sp>
        <p:nvSpPr>
          <p:cNvPr id="12" name="Rectangle 11">
            <a:extLst>
              <a:ext uri="{FF2B5EF4-FFF2-40B4-BE49-F238E27FC236}">
                <a16:creationId xmlns:a16="http://schemas.microsoft.com/office/drawing/2014/main" id="{A93C7A6A-F1C9-41CF-A3E5-2AB92FD3121A}"/>
              </a:ext>
            </a:extLst>
          </p:cNvPr>
          <p:cNvSpPr/>
          <p:nvPr/>
        </p:nvSpPr>
        <p:spPr>
          <a:xfrm>
            <a:off x="7004657" y="2701162"/>
            <a:ext cx="5091032"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BALIKPAPAN UTARA	</a:t>
            </a:r>
            <a:r>
              <a:rPr lang="en-US" b="1" i="1" dirty="0"/>
              <a:t>107.583 </a:t>
            </a:r>
            <a:r>
              <a:rPr lang="en-US" b="1" i="1" dirty="0" err="1"/>
              <a:t>plg</a:t>
            </a:r>
            <a:endParaRPr lang="en-US" b="1" dirty="0"/>
          </a:p>
        </p:txBody>
      </p:sp>
      <p:sp>
        <p:nvSpPr>
          <p:cNvPr id="13" name="Rectangle 12">
            <a:extLst>
              <a:ext uri="{FF2B5EF4-FFF2-40B4-BE49-F238E27FC236}">
                <a16:creationId xmlns:a16="http://schemas.microsoft.com/office/drawing/2014/main" id="{F04CC453-3652-4939-A5DD-ADA36C7146CD}"/>
              </a:ext>
            </a:extLst>
          </p:cNvPr>
          <p:cNvSpPr/>
          <p:nvPr/>
        </p:nvSpPr>
        <p:spPr>
          <a:xfrm>
            <a:off x="7004657" y="3222595"/>
            <a:ext cx="5091032"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SAMBOJA			</a:t>
            </a:r>
            <a:r>
              <a:rPr lang="en-US" b="1" i="1" dirty="0"/>
              <a:t>29.532 </a:t>
            </a:r>
            <a:r>
              <a:rPr lang="en-US" b="1" i="1" dirty="0" err="1"/>
              <a:t>plg</a:t>
            </a:r>
            <a:endParaRPr lang="en-US" b="1" dirty="0"/>
          </a:p>
        </p:txBody>
      </p:sp>
      <p:sp>
        <p:nvSpPr>
          <p:cNvPr id="14" name="Rectangle 13">
            <a:extLst>
              <a:ext uri="{FF2B5EF4-FFF2-40B4-BE49-F238E27FC236}">
                <a16:creationId xmlns:a16="http://schemas.microsoft.com/office/drawing/2014/main" id="{EF3B3A2E-55CE-486C-8804-EE0979C96859}"/>
              </a:ext>
            </a:extLst>
          </p:cNvPr>
          <p:cNvSpPr/>
          <p:nvPr/>
        </p:nvSpPr>
        <p:spPr>
          <a:xfrm>
            <a:off x="7004656" y="3744028"/>
            <a:ext cx="5091032" cy="439616"/>
          </a:xfrm>
          <a:prstGeom prst="rect">
            <a:avLst/>
          </a:prstGeom>
          <a:gradFill>
            <a:gsLst>
              <a:gs pos="69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PETUNG			</a:t>
            </a:r>
            <a:r>
              <a:rPr lang="en-US" b="1" i="1" dirty="0"/>
              <a:t>49.222 </a:t>
            </a:r>
            <a:r>
              <a:rPr lang="en-US" b="1" i="1" dirty="0" err="1"/>
              <a:t>plg</a:t>
            </a:r>
            <a:endParaRPr lang="en-US" b="1" i="1" dirty="0"/>
          </a:p>
        </p:txBody>
      </p:sp>
      <p:sp>
        <p:nvSpPr>
          <p:cNvPr id="15" name="Arrow: Pentagon 14">
            <a:extLst>
              <a:ext uri="{FF2B5EF4-FFF2-40B4-BE49-F238E27FC236}">
                <a16:creationId xmlns:a16="http://schemas.microsoft.com/office/drawing/2014/main" id="{F84BC6EB-219E-4F0B-A2FB-783D6130B0B4}"/>
              </a:ext>
            </a:extLst>
          </p:cNvPr>
          <p:cNvSpPr/>
          <p:nvPr/>
        </p:nvSpPr>
        <p:spPr>
          <a:xfrm>
            <a:off x="7004656" y="2179729"/>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1</a:t>
            </a:r>
          </a:p>
        </p:txBody>
      </p:sp>
      <p:sp>
        <p:nvSpPr>
          <p:cNvPr id="16" name="Arrow: Pentagon 15">
            <a:extLst>
              <a:ext uri="{FF2B5EF4-FFF2-40B4-BE49-F238E27FC236}">
                <a16:creationId xmlns:a16="http://schemas.microsoft.com/office/drawing/2014/main" id="{4ECE1555-D45C-4AEB-A115-87706F24D95A}"/>
              </a:ext>
            </a:extLst>
          </p:cNvPr>
          <p:cNvSpPr/>
          <p:nvPr/>
        </p:nvSpPr>
        <p:spPr>
          <a:xfrm>
            <a:off x="7004660" y="2700730"/>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2</a:t>
            </a:r>
          </a:p>
        </p:txBody>
      </p:sp>
      <p:sp>
        <p:nvSpPr>
          <p:cNvPr id="17" name="Arrow: Pentagon 16">
            <a:extLst>
              <a:ext uri="{FF2B5EF4-FFF2-40B4-BE49-F238E27FC236}">
                <a16:creationId xmlns:a16="http://schemas.microsoft.com/office/drawing/2014/main" id="{8CA45575-1D57-43CE-BD5E-EB98A7E7BB01}"/>
              </a:ext>
            </a:extLst>
          </p:cNvPr>
          <p:cNvSpPr/>
          <p:nvPr/>
        </p:nvSpPr>
        <p:spPr>
          <a:xfrm>
            <a:off x="7004658" y="3222163"/>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3</a:t>
            </a:r>
          </a:p>
        </p:txBody>
      </p:sp>
      <p:sp>
        <p:nvSpPr>
          <p:cNvPr id="18" name="Arrow: Pentagon 17">
            <a:extLst>
              <a:ext uri="{FF2B5EF4-FFF2-40B4-BE49-F238E27FC236}">
                <a16:creationId xmlns:a16="http://schemas.microsoft.com/office/drawing/2014/main" id="{7283DD13-1A90-4D00-B56E-77CB9F136549}"/>
              </a:ext>
            </a:extLst>
          </p:cNvPr>
          <p:cNvSpPr/>
          <p:nvPr/>
        </p:nvSpPr>
        <p:spPr>
          <a:xfrm>
            <a:off x="7004660" y="3742542"/>
            <a:ext cx="434999" cy="441102"/>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4</a:t>
            </a:r>
          </a:p>
        </p:txBody>
      </p:sp>
      <p:sp>
        <p:nvSpPr>
          <p:cNvPr id="19" name="Rectangle 18">
            <a:extLst>
              <a:ext uri="{FF2B5EF4-FFF2-40B4-BE49-F238E27FC236}">
                <a16:creationId xmlns:a16="http://schemas.microsoft.com/office/drawing/2014/main" id="{983D7BA1-CB4E-437A-8030-25894D59CF9E}"/>
              </a:ext>
            </a:extLst>
          </p:cNvPr>
          <p:cNvSpPr/>
          <p:nvPr/>
        </p:nvSpPr>
        <p:spPr>
          <a:xfrm>
            <a:off x="7004657" y="4255385"/>
            <a:ext cx="5091032"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LONGIKIS			</a:t>
            </a:r>
            <a:r>
              <a:rPr lang="en-US" b="1" i="1" dirty="0"/>
              <a:t>22.975 </a:t>
            </a:r>
            <a:r>
              <a:rPr lang="en-US" b="1" i="1" dirty="0" err="1"/>
              <a:t>plg</a:t>
            </a:r>
            <a:endParaRPr lang="en-US" b="1" dirty="0"/>
          </a:p>
        </p:txBody>
      </p:sp>
      <p:sp>
        <p:nvSpPr>
          <p:cNvPr id="20" name="Arrow: Pentagon 19">
            <a:extLst>
              <a:ext uri="{FF2B5EF4-FFF2-40B4-BE49-F238E27FC236}">
                <a16:creationId xmlns:a16="http://schemas.microsoft.com/office/drawing/2014/main" id="{70E9B270-D19E-4E78-8192-5C10DF2A618C}"/>
              </a:ext>
            </a:extLst>
          </p:cNvPr>
          <p:cNvSpPr/>
          <p:nvPr/>
        </p:nvSpPr>
        <p:spPr>
          <a:xfrm>
            <a:off x="7004660" y="4254953"/>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5</a:t>
            </a:r>
          </a:p>
        </p:txBody>
      </p:sp>
      <p:sp>
        <p:nvSpPr>
          <p:cNvPr id="21" name="Rectangle 20">
            <a:extLst>
              <a:ext uri="{FF2B5EF4-FFF2-40B4-BE49-F238E27FC236}">
                <a16:creationId xmlns:a16="http://schemas.microsoft.com/office/drawing/2014/main" id="{AD944F84-97D4-46E8-9E56-B1BBA38E654E}"/>
              </a:ext>
            </a:extLst>
          </p:cNvPr>
          <p:cNvSpPr/>
          <p:nvPr/>
        </p:nvSpPr>
        <p:spPr>
          <a:xfrm>
            <a:off x="5148258" y="3548666"/>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1</a:t>
            </a:r>
          </a:p>
        </p:txBody>
      </p:sp>
      <p:sp>
        <p:nvSpPr>
          <p:cNvPr id="22" name="Rectangle 21">
            <a:extLst>
              <a:ext uri="{FF2B5EF4-FFF2-40B4-BE49-F238E27FC236}">
                <a16:creationId xmlns:a16="http://schemas.microsoft.com/office/drawing/2014/main" id="{62C1EAEA-37E2-4966-B24E-ECF3B99D77E5}"/>
              </a:ext>
            </a:extLst>
          </p:cNvPr>
          <p:cNvSpPr/>
          <p:nvPr/>
        </p:nvSpPr>
        <p:spPr>
          <a:xfrm>
            <a:off x="5553907" y="3059668"/>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3</a:t>
            </a:r>
          </a:p>
        </p:txBody>
      </p:sp>
      <p:sp>
        <p:nvSpPr>
          <p:cNvPr id="23" name="Rectangle 22">
            <a:extLst>
              <a:ext uri="{FF2B5EF4-FFF2-40B4-BE49-F238E27FC236}">
                <a16:creationId xmlns:a16="http://schemas.microsoft.com/office/drawing/2014/main" id="{E64ADE65-FB46-49AF-96CF-F924F5A501A4}"/>
              </a:ext>
            </a:extLst>
          </p:cNvPr>
          <p:cNvSpPr/>
          <p:nvPr/>
        </p:nvSpPr>
        <p:spPr>
          <a:xfrm>
            <a:off x="5090524" y="3218468"/>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2</a:t>
            </a:r>
          </a:p>
        </p:txBody>
      </p:sp>
      <p:sp>
        <p:nvSpPr>
          <p:cNvPr id="24" name="Rectangle 23">
            <a:extLst>
              <a:ext uri="{FF2B5EF4-FFF2-40B4-BE49-F238E27FC236}">
                <a16:creationId xmlns:a16="http://schemas.microsoft.com/office/drawing/2014/main" id="{0C593458-126C-4529-BE5D-52B08872A8BA}"/>
              </a:ext>
            </a:extLst>
          </p:cNvPr>
          <p:cNvSpPr/>
          <p:nvPr/>
        </p:nvSpPr>
        <p:spPr>
          <a:xfrm>
            <a:off x="4294779" y="3496379"/>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4</a:t>
            </a:r>
          </a:p>
        </p:txBody>
      </p:sp>
      <p:sp>
        <p:nvSpPr>
          <p:cNvPr id="25" name="Rectangle 24">
            <a:extLst>
              <a:ext uri="{FF2B5EF4-FFF2-40B4-BE49-F238E27FC236}">
                <a16:creationId xmlns:a16="http://schemas.microsoft.com/office/drawing/2014/main" id="{3DA0029F-7D60-432E-ADBB-EA137FF65D6D}"/>
              </a:ext>
            </a:extLst>
          </p:cNvPr>
          <p:cNvSpPr/>
          <p:nvPr/>
        </p:nvSpPr>
        <p:spPr>
          <a:xfrm>
            <a:off x="3277191" y="4244689"/>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5</a:t>
            </a:r>
          </a:p>
        </p:txBody>
      </p:sp>
      <p:sp>
        <p:nvSpPr>
          <p:cNvPr id="26" name="Rectangle 25">
            <a:extLst>
              <a:ext uri="{FF2B5EF4-FFF2-40B4-BE49-F238E27FC236}">
                <a16:creationId xmlns:a16="http://schemas.microsoft.com/office/drawing/2014/main" id="{A6C75C15-8157-432C-AA19-7B24A2F95877}"/>
              </a:ext>
            </a:extLst>
          </p:cNvPr>
          <p:cNvSpPr/>
          <p:nvPr/>
        </p:nvSpPr>
        <p:spPr>
          <a:xfrm>
            <a:off x="3126348" y="5700222"/>
            <a:ext cx="301686"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6</a:t>
            </a:r>
          </a:p>
        </p:txBody>
      </p:sp>
      <p:sp>
        <p:nvSpPr>
          <p:cNvPr id="29" name="Rectangle 28">
            <a:extLst>
              <a:ext uri="{FF2B5EF4-FFF2-40B4-BE49-F238E27FC236}">
                <a16:creationId xmlns:a16="http://schemas.microsoft.com/office/drawing/2014/main" id="{1C0AD807-C347-4681-809D-520BF0D20D75}"/>
              </a:ext>
            </a:extLst>
          </p:cNvPr>
          <p:cNvSpPr/>
          <p:nvPr/>
        </p:nvSpPr>
        <p:spPr>
          <a:xfrm>
            <a:off x="7004656" y="4766310"/>
            <a:ext cx="5091032" cy="439616"/>
          </a:xfrm>
          <a:prstGeom prst="rect">
            <a:avLst/>
          </a:prstGeom>
          <a:gradFill>
            <a:gsLst>
              <a:gs pos="68000">
                <a:srgbClr val="089CAC"/>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GROGOT			</a:t>
            </a:r>
            <a:r>
              <a:rPr lang="en-US" b="1" i="1" dirty="0"/>
              <a:t>51.644 </a:t>
            </a:r>
            <a:r>
              <a:rPr lang="en-US" b="1" i="1" dirty="0" err="1"/>
              <a:t>plg</a:t>
            </a:r>
            <a:endParaRPr lang="en-US" b="1" dirty="0"/>
          </a:p>
        </p:txBody>
      </p:sp>
      <p:sp>
        <p:nvSpPr>
          <p:cNvPr id="30" name="Arrow: Pentagon 29">
            <a:extLst>
              <a:ext uri="{FF2B5EF4-FFF2-40B4-BE49-F238E27FC236}">
                <a16:creationId xmlns:a16="http://schemas.microsoft.com/office/drawing/2014/main" id="{CB5ECCE3-28F4-467C-AEE4-7BAE8C2403F6}"/>
              </a:ext>
            </a:extLst>
          </p:cNvPr>
          <p:cNvSpPr/>
          <p:nvPr/>
        </p:nvSpPr>
        <p:spPr>
          <a:xfrm>
            <a:off x="7004659" y="4765878"/>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6</a:t>
            </a:r>
          </a:p>
        </p:txBody>
      </p:sp>
      <p:sp>
        <p:nvSpPr>
          <p:cNvPr id="33" name="Rectangle 32">
            <a:extLst>
              <a:ext uri="{FF2B5EF4-FFF2-40B4-BE49-F238E27FC236}">
                <a16:creationId xmlns:a16="http://schemas.microsoft.com/office/drawing/2014/main" id="{D66AA451-B2E9-4815-BFB8-8CA3D088CC06}"/>
              </a:ext>
            </a:extLst>
          </p:cNvPr>
          <p:cNvSpPr/>
          <p:nvPr/>
        </p:nvSpPr>
        <p:spPr>
          <a:xfrm>
            <a:off x="4638361" y="3835749"/>
            <a:ext cx="800219"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43 KM</a:t>
            </a:r>
          </a:p>
        </p:txBody>
      </p:sp>
      <p:sp>
        <p:nvSpPr>
          <p:cNvPr id="34" name="Rectangle 33">
            <a:extLst>
              <a:ext uri="{FF2B5EF4-FFF2-40B4-BE49-F238E27FC236}">
                <a16:creationId xmlns:a16="http://schemas.microsoft.com/office/drawing/2014/main" id="{40CD1D31-E53C-4567-90DC-D917B062DDA0}"/>
              </a:ext>
            </a:extLst>
          </p:cNvPr>
          <p:cNvSpPr/>
          <p:nvPr/>
        </p:nvSpPr>
        <p:spPr>
          <a:xfrm>
            <a:off x="3678667" y="4505039"/>
            <a:ext cx="800219"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71 KM</a:t>
            </a:r>
          </a:p>
        </p:txBody>
      </p:sp>
      <p:sp>
        <p:nvSpPr>
          <p:cNvPr id="36" name="Rectangle 35">
            <a:extLst>
              <a:ext uri="{FF2B5EF4-FFF2-40B4-BE49-F238E27FC236}">
                <a16:creationId xmlns:a16="http://schemas.microsoft.com/office/drawing/2014/main" id="{A8CCAAA4-8405-4DAF-9E9F-AF94D6741D2E}"/>
              </a:ext>
            </a:extLst>
          </p:cNvPr>
          <p:cNvSpPr/>
          <p:nvPr/>
        </p:nvSpPr>
        <p:spPr>
          <a:xfrm>
            <a:off x="3449102" y="5456092"/>
            <a:ext cx="800219" cy="369332"/>
          </a:xfrm>
          <a:prstGeom prst="rect">
            <a:avLst/>
          </a:prstGeom>
        </p:spPr>
        <p:txBody>
          <a:bodyPr wrap="none">
            <a:spAutoFit/>
          </a:bodyPr>
          <a:lstStyle/>
          <a:p>
            <a:r>
              <a:rPr lang="en-US" b="1" dirty="0">
                <a:ln>
                  <a:solidFill>
                    <a:schemeClr val="tx1">
                      <a:lumMod val="75000"/>
                      <a:lumOff val="25000"/>
                    </a:schemeClr>
                  </a:solidFill>
                </a:ln>
                <a:solidFill>
                  <a:schemeClr val="bg1"/>
                </a:solidFill>
              </a:rPr>
              <a:t>79 KM</a:t>
            </a:r>
          </a:p>
        </p:txBody>
      </p:sp>
      <p:sp>
        <p:nvSpPr>
          <p:cNvPr id="38" name="Title 1">
            <a:extLst>
              <a:ext uri="{FF2B5EF4-FFF2-40B4-BE49-F238E27FC236}">
                <a16:creationId xmlns:a16="http://schemas.microsoft.com/office/drawing/2014/main" id="{B81ACF7F-A0EE-485E-897E-B7D4F9B5357D}"/>
              </a:ext>
            </a:extLst>
          </p:cNvPr>
          <p:cNvSpPr txBox="1">
            <a:spLocks/>
          </p:cNvSpPr>
          <p:nvPr/>
        </p:nvSpPr>
        <p:spPr>
          <a:xfrm>
            <a:off x="7297029" y="1029464"/>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l"/>
            <a:r>
              <a:rPr lang="en-US" sz="3200" dirty="0">
                <a:ln>
                  <a:solidFill>
                    <a:schemeClr val="tx1">
                      <a:lumMod val="50000"/>
                      <a:lumOff val="50000"/>
                    </a:schemeClr>
                  </a:solidFill>
                </a:ln>
                <a:solidFill>
                  <a:schemeClr val="accent4">
                    <a:lumMod val="40000"/>
                    <a:lumOff val="60000"/>
                  </a:schemeClr>
                </a:solidFill>
              </a:rPr>
              <a:t>PETA PELANGGAN</a:t>
            </a:r>
          </a:p>
          <a:p>
            <a:pPr algn="l"/>
            <a:r>
              <a:rPr lang="en-US" sz="3200" dirty="0">
                <a:ln>
                  <a:solidFill>
                    <a:schemeClr val="tx1">
                      <a:lumMod val="50000"/>
                      <a:lumOff val="50000"/>
                    </a:schemeClr>
                  </a:solidFill>
                </a:ln>
                <a:solidFill>
                  <a:srgbClr val="33CCCC"/>
                </a:solidFill>
              </a:rPr>
              <a:t>UP3 BALIKPAPAN</a:t>
            </a:r>
          </a:p>
        </p:txBody>
      </p:sp>
      <p:sp>
        <p:nvSpPr>
          <p:cNvPr id="9" name="Arc 8">
            <a:extLst>
              <a:ext uri="{FF2B5EF4-FFF2-40B4-BE49-F238E27FC236}">
                <a16:creationId xmlns:a16="http://schemas.microsoft.com/office/drawing/2014/main" id="{41F19E38-136A-48CA-9022-469093731E32}"/>
              </a:ext>
            </a:extLst>
          </p:cNvPr>
          <p:cNvSpPr/>
          <p:nvPr/>
        </p:nvSpPr>
        <p:spPr>
          <a:xfrm rot="18000000">
            <a:off x="4619784" y="3488082"/>
            <a:ext cx="1091670" cy="1380841"/>
          </a:xfrm>
          <a:prstGeom prst="arc">
            <a:avLst/>
          </a:prstGeom>
          <a:ln w="28575">
            <a:solidFill>
              <a:schemeClr val="accent4">
                <a:lumMod val="40000"/>
                <a:lumOff val="6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CD1023F4-A1F7-45CF-8DE5-3EDA493CB3FE}"/>
              </a:ext>
            </a:extLst>
          </p:cNvPr>
          <p:cNvSpPr/>
          <p:nvPr/>
        </p:nvSpPr>
        <p:spPr>
          <a:xfrm rot="16200000">
            <a:off x="3796477" y="3875829"/>
            <a:ext cx="1091670" cy="1380841"/>
          </a:xfrm>
          <a:prstGeom prst="arc">
            <a:avLst/>
          </a:prstGeom>
          <a:ln w="28575">
            <a:solidFill>
              <a:schemeClr val="accent4">
                <a:lumMod val="40000"/>
                <a:lumOff val="6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38C24ABC-5B4B-472B-9C73-94C890FFDD49}"/>
              </a:ext>
            </a:extLst>
          </p:cNvPr>
          <p:cNvSpPr/>
          <p:nvPr/>
        </p:nvSpPr>
        <p:spPr>
          <a:xfrm rot="13500000">
            <a:off x="3176465" y="4454272"/>
            <a:ext cx="1091670" cy="1380841"/>
          </a:xfrm>
          <a:prstGeom prst="arc">
            <a:avLst/>
          </a:prstGeom>
          <a:ln w="28575">
            <a:solidFill>
              <a:schemeClr val="accent4">
                <a:lumMod val="40000"/>
                <a:lumOff val="6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8074DE63-60CC-4269-BAD1-604A602A7A44}"/>
              </a:ext>
            </a:extLst>
          </p:cNvPr>
          <p:cNvGrpSpPr/>
          <p:nvPr/>
        </p:nvGrpSpPr>
        <p:grpSpPr>
          <a:xfrm>
            <a:off x="7015158" y="2176521"/>
            <a:ext cx="5091033" cy="961049"/>
            <a:chOff x="-345613" y="1668937"/>
            <a:chExt cx="5091033" cy="961049"/>
          </a:xfrm>
        </p:grpSpPr>
        <p:sp>
          <p:nvSpPr>
            <p:cNvPr id="42" name="Rectangle 41">
              <a:extLst>
                <a:ext uri="{FF2B5EF4-FFF2-40B4-BE49-F238E27FC236}">
                  <a16:creationId xmlns:a16="http://schemas.microsoft.com/office/drawing/2014/main" id="{EF379FDB-3CD6-4F6A-B663-F5D71CB12479}"/>
                </a:ext>
              </a:extLst>
            </p:cNvPr>
            <p:cNvSpPr/>
            <p:nvPr/>
          </p:nvSpPr>
          <p:spPr>
            <a:xfrm>
              <a:off x="-345612" y="1668937"/>
              <a:ext cx="5091032" cy="439616"/>
            </a:xfrm>
            <a:prstGeom prst="rect">
              <a:avLst/>
            </a:prstGeom>
            <a:gradFill flip="none" rotWithShape="1">
              <a:gsLst>
                <a:gs pos="68000">
                  <a:srgbClr val="FF5969"/>
                </a:gs>
                <a:gs pos="100000">
                  <a:schemeClr val="bg2">
                    <a:lumMod val="9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BALIKPAPAN SELATAN	</a:t>
              </a:r>
              <a:r>
                <a:rPr lang="en-US" b="1" i="1" dirty="0"/>
                <a:t>125.106 </a:t>
              </a:r>
              <a:r>
                <a:rPr lang="en-US" b="1" i="1" dirty="0" err="1"/>
                <a:t>plg</a:t>
              </a:r>
              <a:endParaRPr lang="en-US" b="1" dirty="0"/>
            </a:p>
          </p:txBody>
        </p:sp>
        <p:sp>
          <p:nvSpPr>
            <p:cNvPr id="43" name="Rectangle 42">
              <a:extLst>
                <a:ext uri="{FF2B5EF4-FFF2-40B4-BE49-F238E27FC236}">
                  <a16:creationId xmlns:a16="http://schemas.microsoft.com/office/drawing/2014/main" id="{5FD875EC-8702-43E3-83B5-DB5B86D06D46}"/>
                </a:ext>
              </a:extLst>
            </p:cNvPr>
            <p:cNvSpPr/>
            <p:nvPr/>
          </p:nvSpPr>
          <p:spPr>
            <a:xfrm>
              <a:off x="-345612" y="2190370"/>
              <a:ext cx="5091032" cy="439616"/>
            </a:xfrm>
            <a:prstGeom prst="rect">
              <a:avLst/>
            </a:prstGeom>
            <a:gradFill>
              <a:gsLst>
                <a:gs pos="68000">
                  <a:srgbClr val="FF5969"/>
                </a:gs>
                <a:gs pos="100000">
                  <a:schemeClr val="bg2">
                    <a:lumMod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b="1" dirty="0"/>
                <a:t>ULP BALIKPAPAN UTARA	</a:t>
              </a:r>
              <a:r>
                <a:rPr lang="en-US" b="1" i="1" dirty="0"/>
                <a:t>107.583 </a:t>
              </a:r>
              <a:r>
                <a:rPr lang="en-US" b="1" i="1" dirty="0" err="1"/>
                <a:t>plg</a:t>
              </a:r>
              <a:endParaRPr lang="en-US" b="1" dirty="0"/>
            </a:p>
          </p:txBody>
        </p:sp>
        <p:sp>
          <p:nvSpPr>
            <p:cNvPr id="46" name="Arrow: Pentagon 45">
              <a:extLst>
                <a:ext uri="{FF2B5EF4-FFF2-40B4-BE49-F238E27FC236}">
                  <a16:creationId xmlns:a16="http://schemas.microsoft.com/office/drawing/2014/main" id="{D1AD9BA4-A157-4356-90CD-B3923D757B9C}"/>
                </a:ext>
              </a:extLst>
            </p:cNvPr>
            <p:cNvSpPr/>
            <p:nvPr/>
          </p:nvSpPr>
          <p:spPr>
            <a:xfrm>
              <a:off x="-345613" y="1668937"/>
              <a:ext cx="434999" cy="439616"/>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1</a:t>
              </a:r>
            </a:p>
          </p:txBody>
        </p:sp>
        <p:sp>
          <p:nvSpPr>
            <p:cNvPr id="47" name="Arrow: Pentagon 46">
              <a:extLst>
                <a:ext uri="{FF2B5EF4-FFF2-40B4-BE49-F238E27FC236}">
                  <a16:creationId xmlns:a16="http://schemas.microsoft.com/office/drawing/2014/main" id="{37C1F86D-ABAF-47FE-8EBF-F4697D05D1D9}"/>
                </a:ext>
              </a:extLst>
            </p:cNvPr>
            <p:cNvSpPr/>
            <p:nvPr/>
          </p:nvSpPr>
          <p:spPr>
            <a:xfrm>
              <a:off x="-345609" y="2189938"/>
              <a:ext cx="423190" cy="440048"/>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rPr>
                <a:t>2</a:t>
              </a:r>
            </a:p>
          </p:txBody>
        </p:sp>
      </p:grpSp>
      <p:sp>
        <p:nvSpPr>
          <p:cNvPr id="48" name="Rectangle 47">
            <a:extLst>
              <a:ext uri="{FF2B5EF4-FFF2-40B4-BE49-F238E27FC236}">
                <a16:creationId xmlns:a16="http://schemas.microsoft.com/office/drawing/2014/main" id="{C92E7485-2449-4B33-BFC3-C1BDCD8D5A1A}"/>
              </a:ext>
            </a:extLst>
          </p:cNvPr>
          <p:cNvSpPr/>
          <p:nvPr/>
        </p:nvSpPr>
        <p:spPr>
          <a:xfrm>
            <a:off x="7004656" y="5640758"/>
            <a:ext cx="5013575" cy="72603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lumMod val="65000"/>
                    <a:lumOff val="35000"/>
                  </a:schemeClr>
                </a:solidFill>
              </a:rPr>
              <a:t>Jumlah</a:t>
            </a:r>
            <a:r>
              <a:rPr lang="en-US" b="1" dirty="0">
                <a:solidFill>
                  <a:schemeClr val="tx1">
                    <a:lumMod val="65000"/>
                    <a:lumOff val="35000"/>
                  </a:schemeClr>
                </a:solidFill>
              </a:rPr>
              <a:t> </a:t>
            </a:r>
            <a:r>
              <a:rPr lang="en-US" b="1" dirty="0" err="1">
                <a:solidFill>
                  <a:schemeClr val="tx1">
                    <a:lumMod val="65000"/>
                    <a:lumOff val="35000"/>
                  </a:schemeClr>
                </a:solidFill>
              </a:rPr>
              <a:t>Pelanggan</a:t>
            </a:r>
            <a:r>
              <a:rPr lang="en-US" b="1" dirty="0">
                <a:solidFill>
                  <a:schemeClr val="tx1">
                    <a:lumMod val="65000"/>
                    <a:lumOff val="35000"/>
                  </a:schemeClr>
                </a:solidFill>
              </a:rPr>
              <a:t> 2 ULP </a:t>
            </a:r>
            <a:r>
              <a:rPr lang="en-US" b="1" dirty="0" err="1">
                <a:solidFill>
                  <a:schemeClr val="tx1">
                    <a:lumMod val="65000"/>
                    <a:lumOff val="35000"/>
                  </a:schemeClr>
                </a:solidFill>
              </a:rPr>
              <a:t>tersebut</a:t>
            </a:r>
            <a:r>
              <a:rPr lang="en-US" b="1" dirty="0">
                <a:solidFill>
                  <a:schemeClr val="tx1">
                    <a:lumMod val="65000"/>
                    <a:lumOff val="35000"/>
                  </a:schemeClr>
                </a:solidFill>
              </a:rPr>
              <a:t>  </a:t>
            </a:r>
            <a:r>
              <a:rPr lang="en-US" b="1" dirty="0" err="1">
                <a:solidFill>
                  <a:schemeClr val="tx1">
                    <a:lumMod val="65000"/>
                    <a:lumOff val="35000"/>
                  </a:schemeClr>
                </a:solidFill>
              </a:rPr>
              <a:t>merupakan</a:t>
            </a:r>
            <a:r>
              <a:rPr lang="en-US" b="1" dirty="0">
                <a:solidFill>
                  <a:schemeClr val="tx1">
                    <a:lumMod val="65000"/>
                    <a:lumOff val="35000"/>
                  </a:schemeClr>
                </a:solidFill>
              </a:rPr>
              <a:t> 60% </a:t>
            </a:r>
            <a:r>
              <a:rPr lang="en-US" b="1" dirty="0" err="1">
                <a:solidFill>
                  <a:schemeClr val="tx1">
                    <a:lumMod val="65000"/>
                    <a:lumOff val="35000"/>
                  </a:schemeClr>
                </a:solidFill>
              </a:rPr>
              <a:t>dari</a:t>
            </a:r>
            <a:r>
              <a:rPr lang="en-US" b="1" dirty="0">
                <a:solidFill>
                  <a:schemeClr val="tx1">
                    <a:lumMod val="65000"/>
                    <a:lumOff val="35000"/>
                  </a:schemeClr>
                </a:solidFill>
              </a:rPr>
              <a:t> total </a:t>
            </a:r>
            <a:r>
              <a:rPr lang="en-US" b="1" dirty="0" err="1">
                <a:solidFill>
                  <a:schemeClr val="tx1">
                    <a:lumMod val="65000"/>
                    <a:lumOff val="35000"/>
                  </a:schemeClr>
                </a:solidFill>
              </a:rPr>
              <a:t>pelanggan</a:t>
            </a:r>
            <a:r>
              <a:rPr lang="en-US" b="1" dirty="0">
                <a:solidFill>
                  <a:schemeClr val="tx1">
                    <a:lumMod val="65000"/>
                    <a:lumOff val="35000"/>
                  </a:schemeClr>
                </a:solidFill>
              </a:rPr>
              <a:t> UP3 Balikpapan</a:t>
            </a:r>
          </a:p>
        </p:txBody>
      </p:sp>
      <p:sp>
        <p:nvSpPr>
          <p:cNvPr id="41" name="Left Brace 40">
            <a:extLst>
              <a:ext uri="{FF2B5EF4-FFF2-40B4-BE49-F238E27FC236}">
                <a16:creationId xmlns:a16="http://schemas.microsoft.com/office/drawing/2014/main" id="{A3F4DE0E-E2A7-472F-8A32-E769AA4D9D58}"/>
              </a:ext>
            </a:extLst>
          </p:cNvPr>
          <p:cNvSpPr/>
          <p:nvPr/>
        </p:nvSpPr>
        <p:spPr>
          <a:xfrm>
            <a:off x="6632619" y="2377440"/>
            <a:ext cx="283313" cy="568960"/>
          </a:xfrm>
          <a:prstGeom prst="leftBrace">
            <a:avLst/>
          </a:prstGeom>
          <a:ln w="38100">
            <a:solidFill>
              <a:schemeClr val="tx1">
                <a:lumMod val="65000"/>
                <a:lumOff val="3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Freeform: Shape 48">
            <a:extLst>
              <a:ext uri="{FF2B5EF4-FFF2-40B4-BE49-F238E27FC236}">
                <a16:creationId xmlns:a16="http://schemas.microsoft.com/office/drawing/2014/main" id="{C44E0198-6409-43FB-B23E-973EEEBF6890}"/>
              </a:ext>
            </a:extLst>
          </p:cNvPr>
          <p:cNvSpPr/>
          <p:nvPr/>
        </p:nvSpPr>
        <p:spPr>
          <a:xfrm>
            <a:off x="5704750" y="2671750"/>
            <a:ext cx="955040" cy="3180139"/>
          </a:xfrm>
          <a:custGeom>
            <a:avLst/>
            <a:gdLst>
              <a:gd name="connsiteX0" fmla="*/ 619760 w 955040"/>
              <a:gd name="connsiteY0" fmla="*/ 0 h 3180139"/>
              <a:gd name="connsiteX1" fmla="*/ 568960 w 955040"/>
              <a:gd name="connsiteY1" fmla="*/ 30480 h 3180139"/>
              <a:gd name="connsiteX2" fmla="*/ 548640 w 955040"/>
              <a:gd name="connsiteY2" fmla="*/ 60960 h 3180139"/>
              <a:gd name="connsiteX3" fmla="*/ 436880 w 955040"/>
              <a:gd name="connsiteY3" fmla="*/ 193040 h 3180139"/>
              <a:gd name="connsiteX4" fmla="*/ 365760 w 955040"/>
              <a:gd name="connsiteY4" fmla="*/ 274320 h 3180139"/>
              <a:gd name="connsiteX5" fmla="*/ 213360 w 955040"/>
              <a:gd name="connsiteY5" fmla="*/ 538480 h 3180139"/>
              <a:gd name="connsiteX6" fmla="*/ 121920 w 955040"/>
              <a:gd name="connsiteY6" fmla="*/ 711200 h 3180139"/>
              <a:gd name="connsiteX7" fmla="*/ 60960 w 955040"/>
              <a:gd name="connsiteY7" fmla="*/ 873760 h 3180139"/>
              <a:gd name="connsiteX8" fmla="*/ 40640 w 955040"/>
              <a:gd name="connsiteY8" fmla="*/ 1036320 h 3180139"/>
              <a:gd name="connsiteX9" fmla="*/ 30480 w 955040"/>
              <a:gd name="connsiteY9" fmla="*/ 1087120 h 3180139"/>
              <a:gd name="connsiteX10" fmla="*/ 0 w 955040"/>
              <a:gd name="connsiteY10" fmla="*/ 1554480 h 3180139"/>
              <a:gd name="connsiteX11" fmla="*/ 10160 w 955040"/>
              <a:gd name="connsiteY11" fmla="*/ 1686560 h 3180139"/>
              <a:gd name="connsiteX12" fmla="*/ 30480 w 955040"/>
              <a:gd name="connsiteY12" fmla="*/ 1747520 h 3180139"/>
              <a:gd name="connsiteX13" fmla="*/ 101600 w 955040"/>
              <a:gd name="connsiteY13" fmla="*/ 2042160 h 3180139"/>
              <a:gd name="connsiteX14" fmla="*/ 121920 w 955040"/>
              <a:gd name="connsiteY14" fmla="*/ 2113280 h 3180139"/>
              <a:gd name="connsiteX15" fmla="*/ 203200 w 955040"/>
              <a:gd name="connsiteY15" fmla="*/ 2316480 h 3180139"/>
              <a:gd name="connsiteX16" fmla="*/ 264160 w 955040"/>
              <a:gd name="connsiteY16" fmla="*/ 2418080 h 3180139"/>
              <a:gd name="connsiteX17" fmla="*/ 284480 w 955040"/>
              <a:gd name="connsiteY17" fmla="*/ 2448560 h 3180139"/>
              <a:gd name="connsiteX18" fmla="*/ 345440 w 955040"/>
              <a:gd name="connsiteY18" fmla="*/ 2570480 h 3180139"/>
              <a:gd name="connsiteX19" fmla="*/ 436880 w 955040"/>
              <a:gd name="connsiteY19" fmla="*/ 2692400 h 3180139"/>
              <a:gd name="connsiteX20" fmla="*/ 447040 w 955040"/>
              <a:gd name="connsiteY20" fmla="*/ 2722880 h 3180139"/>
              <a:gd name="connsiteX21" fmla="*/ 629920 w 955040"/>
              <a:gd name="connsiteY21" fmla="*/ 2915920 h 3180139"/>
              <a:gd name="connsiteX22" fmla="*/ 772160 w 955040"/>
              <a:gd name="connsiteY22" fmla="*/ 3048000 h 3180139"/>
              <a:gd name="connsiteX23" fmla="*/ 812800 w 955040"/>
              <a:gd name="connsiteY23" fmla="*/ 3078480 h 3180139"/>
              <a:gd name="connsiteX24" fmla="*/ 863600 w 955040"/>
              <a:gd name="connsiteY24" fmla="*/ 3098800 h 3180139"/>
              <a:gd name="connsiteX25" fmla="*/ 894080 w 955040"/>
              <a:gd name="connsiteY25" fmla="*/ 3129280 h 3180139"/>
              <a:gd name="connsiteX26" fmla="*/ 924560 w 955040"/>
              <a:gd name="connsiteY26" fmla="*/ 3149600 h 3180139"/>
              <a:gd name="connsiteX27" fmla="*/ 955040 w 955040"/>
              <a:gd name="connsiteY27" fmla="*/ 3180080 h 318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55040" h="3180139">
                <a:moveTo>
                  <a:pt x="619760" y="0"/>
                </a:moveTo>
                <a:cubicBezTo>
                  <a:pt x="602827" y="10160"/>
                  <a:pt x="583953" y="17629"/>
                  <a:pt x="568960" y="30480"/>
                </a:cubicBezTo>
                <a:cubicBezTo>
                  <a:pt x="559689" y="38427"/>
                  <a:pt x="556752" y="51834"/>
                  <a:pt x="548640" y="60960"/>
                </a:cubicBezTo>
                <a:cubicBezTo>
                  <a:pt x="305618" y="334360"/>
                  <a:pt x="668072" y="-95950"/>
                  <a:pt x="436880" y="193040"/>
                </a:cubicBezTo>
                <a:cubicBezTo>
                  <a:pt x="414391" y="221152"/>
                  <a:pt x="386478" y="244878"/>
                  <a:pt x="365760" y="274320"/>
                </a:cubicBezTo>
                <a:cubicBezTo>
                  <a:pt x="165387" y="559061"/>
                  <a:pt x="295740" y="373721"/>
                  <a:pt x="213360" y="538480"/>
                </a:cubicBezTo>
                <a:cubicBezTo>
                  <a:pt x="184227" y="596746"/>
                  <a:pt x="145305" y="650398"/>
                  <a:pt x="121920" y="711200"/>
                </a:cubicBezTo>
                <a:cubicBezTo>
                  <a:pt x="67275" y="853276"/>
                  <a:pt x="86037" y="798530"/>
                  <a:pt x="60960" y="873760"/>
                </a:cubicBezTo>
                <a:cubicBezTo>
                  <a:pt x="54187" y="927947"/>
                  <a:pt x="48363" y="982260"/>
                  <a:pt x="40640" y="1036320"/>
                </a:cubicBezTo>
                <a:cubicBezTo>
                  <a:pt x="38198" y="1053415"/>
                  <a:pt x="32320" y="1069950"/>
                  <a:pt x="30480" y="1087120"/>
                </a:cubicBezTo>
                <a:cubicBezTo>
                  <a:pt x="7698" y="1299752"/>
                  <a:pt x="9276" y="1341130"/>
                  <a:pt x="0" y="1554480"/>
                </a:cubicBezTo>
                <a:cubicBezTo>
                  <a:pt x="3387" y="1598507"/>
                  <a:pt x="3273" y="1642944"/>
                  <a:pt x="10160" y="1686560"/>
                </a:cubicBezTo>
                <a:cubicBezTo>
                  <a:pt x="13501" y="1707717"/>
                  <a:pt x="25146" y="1726776"/>
                  <a:pt x="30480" y="1747520"/>
                </a:cubicBezTo>
                <a:cubicBezTo>
                  <a:pt x="55642" y="1845371"/>
                  <a:pt x="77096" y="1944143"/>
                  <a:pt x="101600" y="2042160"/>
                </a:cubicBezTo>
                <a:cubicBezTo>
                  <a:pt x="107580" y="2066079"/>
                  <a:pt x="113820" y="2089993"/>
                  <a:pt x="121920" y="2113280"/>
                </a:cubicBezTo>
                <a:cubicBezTo>
                  <a:pt x="136695" y="2155757"/>
                  <a:pt x="170478" y="2259217"/>
                  <a:pt x="203200" y="2316480"/>
                </a:cubicBezTo>
                <a:cubicBezTo>
                  <a:pt x="222795" y="2350771"/>
                  <a:pt x="243461" y="2384444"/>
                  <a:pt x="264160" y="2418080"/>
                </a:cubicBezTo>
                <a:cubicBezTo>
                  <a:pt x="270560" y="2428479"/>
                  <a:pt x="278734" y="2437786"/>
                  <a:pt x="284480" y="2448560"/>
                </a:cubicBezTo>
                <a:cubicBezTo>
                  <a:pt x="305862" y="2488651"/>
                  <a:pt x="321358" y="2531950"/>
                  <a:pt x="345440" y="2570480"/>
                </a:cubicBezTo>
                <a:cubicBezTo>
                  <a:pt x="372364" y="2613558"/>
                  <a:pt x="436880" y="2692400"/>
                  <a:pt x="436880" y="2692400"/>
                </a:cubicBezTo>
                <a:cubicBezTo>
                  <a:pt x="440267" y="2702560"/>
                  <a:pt x="440815" y="2714165"/>
                  <a:pt x="447040" y="2722880"/>
                </a:cubicBezTo>
                <a:cubicBezTo>
                  <a:pt x="536007" y="2847433"/>
                  <a:pt x="526479" y="2818564"/>
                  <a:pt x="629920" y="2915920"/>
                </a:cubicBezTo>
                <a:cubicBezTo>
                  <a:pt x="740646" y="3020133"/>
                  <a:pt x="674349" y="2969751"/>
                  <a:pt x="772160" y="3048000"/>
                </a:cubicBezTo>
                <a:cubicBezTo>
                  <a:pt x="785383" y="3058578"/>
                  <a:pt x="797998" y="3070256"/>
                  <a:pt x="812800" y="3078480"/>
                </a:cubicBezTo>
                <a:cubicBezTo>
                  <a:pt x="828743" y="3087337"/>
                  <a:pt x="846667" y="3092027"/>
                  <a:pt x="863600" y="3098800"/>
                </a:cubicBezTo>
                <a:cubicBezTo>
                  <a:pt x="873760" y="3108960"/>
                  <a:pt x="883042" y="3120082"/>
                  <a:pt x="894080" y="3129280"/>
                </a:cubicBezTo>
                <a:cubicBezTo>
                  <a:pt x="903461" y="3137097"/>
                  <a:pt x="915926" y="3140966"/>
                  <a:pt x="924560" y="3149600"/>
                </a:cubicBezTo>
                <a:cubicBezTo>
                  <a:pt x="957858" y="3182898"/>
                  <a:pt x="929591" y="3180080"/>
                  <a:pt x="955040" y="3180080"/>
                </a:cubicBezTo>
              </a:path>
            </a:pathLst>
          </a:custGeom>
          <a:noFill/>
          <a:ln w="38100">
            <a:solidFill>
              <a:schemeClr val="tx1">
                <a:lumMod val="65000"/>
                <a:lumOff val="35000"/>
              </a:schemeClr>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5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50"/>
                                        <p:tgtEl>
                                          <p:spTgt spid="2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50"/>
                                        <p:tgtEl>
                                          <p:spTgt spid="2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50"/>
                                        <p:tgtEl>
                                          <p:spTgt spid="2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250"/>
                                        <p:tgtEl>
                                          <p:spTgt spid="3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par>
                                <p:cTn id="32" presetID="10" presetClass="entr" presetSubtype="0"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33" grpId="0"/>
      <p:bldP spid="34"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7689" y="2977133"/>
            <a:ext cx="4398711" cy="619253"/>
          </a:xfrm>
        </p:spPr>
        <p:txBody>
          <a:bodyPr>
            <a:noAutofit/>
          </a:bodyPr>
          <a:lstStyle/>
          <a:p>
            <a:r>
              <a:rPr lang="en-US" sz="3600" dirty="0">
                <a:solidFill>
                  <a:schemeClr val="tx1">
                    <a:lumMod val="65000"/>
                    <a:lumOff val="35000"/>
                  </a:schemeClr>
                </a:solidFill>
              </a:rPr>
              <a:t>PEMBENTUKAN </a:t>
            </a:r>
            <a:br>
              <a:rPr lang="en-US" sz="3600" dirty="0">
                <a:solidFill>
                  <a:schemeClr val="tx1">
                    <a:lumMod val="65000"/>
                    <a:lumOff val="35000"/>
                  </a:schemeClr>
                </a:solidFill>
              </a:rPr>
            </a:br>
            <a:r>
              <a:rPr lang="en-US" sz="3600" dirty="0">
                <a:solidFill>
                  <a:schemeClr val="tx1">
                    <a:lumMod val="65000"/>
                    <a:lumOff val="35000"/>
                  </a:schemeClr>
                </a:solidFill>
              </a:rPr>
              <a:t>COMMAND CENTER</a:t>
            </a:r>
          </a:p>
        </p:txBody>
      </p:sp>
    </p:spTree>
    <p:extLst>
      <p:ext uri="{BB962C8B-B14F-4D97-AF65-F5344CB8AC3E}">
        <p14:creationId xmlns:p14="http://schemas.microsoft.com/office/powerpoint/2010/main" val="304191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3">
            <a:extLst>
              <a:ext uri="{FF2B5EF4-FFF2-40B4-BE49-F238E27FC236}">
                <a16:creationId xmlns:a16="http://schemas.microsoft.com/office/drawing/2014/main" id="{F17F9088-F7D9-4D48-A247-88343FA8C469}"/>
              </a:ext>
            </a:extLst>
          </p:cNvPr>
          <p:cNvSpPr/>
          <p:nvPr/>
        </p:nvSpPr>
        <p:spPr>
          <a:xfrm>
            <a:off x="-58376" y="353755"/>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20292"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08007"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02801"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116752" y="193591"/>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PROSES BISNIS PENGADUAN LAMA (OLD)</a:t>
            </a:r>
          </a:p>
        </p:txBody>
      </p:sp>
      <p:sp>
        <p:nvSpPr>
          <p:cNvPr id="30" name="Arrow: Chevron 29">
            <a:extLst>
              <a:ext uri="{FF2B5EF4-FFF2-40B4-BE49-F238E27FC236}">
                <a16:creationId xmlns:a16="http://schemas.microsoft.com/office/drawing/2014/main" id="{37F9BDE4-65DD-41C7-AA31-361F9781C096}"/>
              </a:ext>
            </a:extLst>
          </p:cNvPr>
          <p:cNvSpPr/>
          <p:nvPr/>
        </p:nvSpPr>
        <p:spPr>
          <a:xfrm>
            <a:off x="3661916" y="193591"/>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049631" y="193591"/>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462009" y="193591"/>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9892D85-1451-4383-8ED0-CB2356D3D5EB}"/>
              </a:ext>
            </a:extLst>
          </p:cNvPr>
          <p:cNvSpPr/>
          <p:nvPr/>
        </p:nvSpPr>
        <p:spPr>
          <a:xfrm>
            <a:off x="1085735" y="6403254"/>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0DD46B0-992B-4887-AD8F-39B719B15F9A}"/>
              </a:ext>
            </a:extLst>
          </p:cNvPr>
          <p:cNvSpPr/>
          <p:nvPr/>
        </p:nvSpPr>
        <p:spPr>
          <a:xfrm>
            <a:off x="1251377" y="6093620"/>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5FD5914-D8AD-4E20-AD92-0625556D35B1}"/>
              </a:ext>
            </a:extLst>
          </p:cNvPr>
          <p:cNvSpPr/>
          <p:nvPr/>
        </p:nvSpPr>
        <p:spPr>
          <a:xfrm>
            <a:off x="1421299" y="6593259"/>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12" descr="Engineer men group with helmet secure Free Vector">
            <a:extLst>
              <a:ext uri="{FF2B5EF4-FFF2-40B4-BE49-F238E27FC236}">
                <a16:creationId xmlns:a16="http://schemas.microsoft.com/office/drawing/2014/main" id="{739413B3-E5D7-44C8-A97C-CC22DB265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2973" y="3261332"/>
            <a:ext cx="1894344" cy="1310305"/>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Rounded Corners 39">
            <a:extLst>
              <a:ext uri="{FF2B5EF4-FFF2-40B4-BE49-F238E27FC236}">
                <a16:creationId xmlns:a16="http://schemas.microsoft.com/office/drawing/2014/main" id="{C992DC1F-5880-4B6A-9DC2-6E7A1539190C}"/>
              </a:ext>
            </a:extLst>
          </p:cNvPr>
          <p:cNvSpPr/>
          <p:nvPr/>
        </p:nvSpPr>
        <p:spPr>
          <a:xfrm>
            <a:off x="2599745" y="5020930"/>
            <a:ext cx="1884744" cy="470905"/>
          </a:xfrm>
          <a:prstGeom prst="roundRect">
            <a:avLst>
              <a:gd name="adj" fmla="val 1007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sp>
        <p:nvSpPr>
          <p:cNvPr id="43" name="Rectangle: Rounded Corners 42">
            <a:extLst>
              <a:ext uri="{FF2B5EF4-FFF2-40B4-BE49-F238E27FC236}">
                <a16:creationId xmlns:a16="http://schemas.microsoft.com/office/drawing/2014/main" id="{895A5924-99ED-49C1-AAF5-602D902C5D9D}"/>
              </a:ext>
            </a:extLst>
          </p:cNvPr>
          <p:cNvSpPr/>
          <p:nvPr/>
        </p:nvSpPr>
        <p:spPr>
          <a:xfrm>
            <a:off x="2560089" y="2808444"/>
            <a:ext cx="1884744" cy="1934696"/>
          </a:xfrm>
          <a:prstGeom prst="roundRect">
            <a:avLst>
              <a:gd name="adj" fmla="val 1007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47" name="Picture 46">
            <a:extLst>
              <a:ext uri="{FF2B5EF4-FFF2-40B4-BE49-F238E27FC236}">
                <a16:creationId xmlns:a16="http://schemas.microsoft.com/office/drawing/2014/main" id="{B29595C4-D098-4F0B-A78B-9922A2760151}"/>
              </a:ext>
            </a:extLst>
          </p:cNvPr>
          <p:cNvPicPr>
            <a:picLocks noChangeAspect="1"/>
          </p:cNvPicPr>
          <p:nvPr/>
        </p:nvPicPr>
        <p:blipFill>
          <a:blip r:embed="rId6"/>
          <a:stretch>
            <a:fillRect/>
          </a:stretch>
        </p:blipFill>
        <p:spPr>
          <a:xfrm>
            <a:off x="2692561" y="2442727"/>
            <a:ext cx="971675" cy="931811"/>
          </a:xfrm>
          <a:prstGeom prst="rect">
            <a:avLst/>
          </a:prstGeom>
        </p:spPr>
      </p:pic>
      <p:sp>
        <p:nvSpPr>
          <p:cNvPr id="49" name="Rectangle 48">
            <a:extLst>
              <a:ext uri="{FF2B5EF4-FFF2-40B4-BE49-F238E27FC236}">
                <a16:creationId xmlns:a16="http://schemas.microsoft.com/office/drawing/2014/main" id="{8E1F8DF8-5E61-43A7-8F11-BE00EEDF4C69}"/>
              </a:ext>
            </a:extLst>
          </p:cNvPr>
          <p:cNvSpPr/>
          <p:nvPr/>
        </p:nvSpPr>
        <p:spPr>
          <a:xfrm>
            <a:off x="2611128" y="3266086"/>
            <a:ext cx="1884744" cy="1643527"/>
          </a:xfrm>
          <a:prstGeom prst="rect">
            <a:avLst/>
          </a:prstGeom>
        </p:spPr>
        <p:txBody>
          <a:bodyPr wrap="square">
            <a:spAutoFit/>
          </a:bodyPr>
          <a:lstStyle/>
          <a:p>
            <a:pPr fontAlgn="t"/>
            <a:r>
              <a:rPr lang="en-US" sz="1440" dirty="0">
                <a:solidFill>
                  <a:srgbClr val="0D5A71"/>
                </a:solidFill>
                <a:latin typeface="Century Gothic" panose="020B0502020202020204" pitchFamily="34" charset="0"/>
              </a:rPr>
              <a:t>Channel:</a:t>
            </a:r>
          </a:p>
          <a:p>
            <a:pPr fontAlgn="t"/>
            <a:r>
              <a:rPr lang="en-US" sz="1440" dirty="0">
                <a:solidFill>
                  <a:srgbClr val="0D5A71"/>
                </a:solidFill>
                <a:latin typeface="Century Gothic" panose="020B0502020202020204" pitchFamily="34" charset="0"/>
              </a:rPr>
              <a:t>√ </a:t>
            </a:r>
            <a:r>
              <a:rPr lang="en-US" sz="1440" dirty="0" err="1">
                <a:solidFill>
                  <a:srgbClr val="0D5A71"/>
                </a:solidFill>
                <a:latin typeface="Century Gothic" panose="020B0502020202020204" pitchFamily="34" charset="0"/>
              </a:rPr>
              <a:t>Telepon</a:t>
            </a:r>
            <a:endParaRPr lang="en-US" sz="1440" dirty="0">
              <a:solidFill>
                <a:srgbClr val="0D5A71"/>
              </a:solidFill>
              <a:latin typeface="Century Gothic" panose="020B0502020202020204" pitchFamily="34" charset="0"/>
            </a:endParaRPr>
          </a:p>
          <a:p>
            <a:pPr fontAlgn="t"/>
            <a:r>
              <a:rPr lang="en-US" sz="1440" dirty="0">
                <a:solidFill>
                  <a:srgbClr val="0D5A71"/>
                </a:solidFill>
                <a:latin typeface="Century Gothic" panose="020B0502020202020204" pitchFamily="34" charset="0"/>
              </a:rPr>
              <a:t>√ Email</a:t>
            </a:r>
          </a:p>
          <a:p>
            <a:pPr fontAlgn="t"/>
            <a:r>
              <a:rPr lang="en-US" sz="1440" dirty="0">
                <a:solidFill>
                  <a:srgbClr val="0D5A71"/>
                </a:solidFill>
                <a:latin typeface="Century Gothic" panose="020B0502020202020204" pitchFamily="34" charset="0"/>
              </a:rPr>
              <a:t>√ Media </a:t>
            </a:r>
            <a:r>
              <a:rPr lang="en-US" sz="1440" dirty="0" err="1">
                <a:solidFill>
                  <a:srgbClr val="0D5A71"/>
                </a:solidFill>
                <a:latin typeface="Century Gothic" panose="020B0502020202020204" pitchFamily="34" charset="0"/>
              </a:rPr>
              <a:t>Sosial</a:t>
            </a:r>
            <a:r>
              <a:rPr lang="en-US" sz="1440" dirty="0">
                <a:solidFill>
                  <a:srgbClr val="0D5A71"/>
                </a:solidFill>
                <a:latin typeface="Century Gothic" panose="020B0502020202020204" pitchFamily="34" charset="0"/>
              </a:rPr>
              <a:t> (</a:t>
            </a:r>
            <a:r>
              <a:rPr lang="en-US" sz="1440" dirty="0" err="1">
                <a:solidFill>
                  <a:srgbClr val="0D5A71"/>
                </a:solidFill>
                <a:latin typeface="Century Gothic" panose="020B0502020202020204" pitchFamily="34" charset="0"/>
              </a:rPr>
              <a:t>facebook</a:t>
            </a:r>
            <a:r>
              <a:rPr lang="en-US" sz="1440" dirty="0">
                <a:solidFill>
                  <a:srgbClr val="0D5A71"/>
                </a:solidFill>
                <a:latin typeface="Century Gothic" panose="020B0502020202020204" pitchFamily="34" charset="0"/>
              </a:rPr>
              <a:t>, twitter, Instagram)</a:t>
            </a:r>
          </a:p>
          <a:p>
            <a:pPr fontAlgn="t"/>
            <a:endParaRPr lang="en-US" sz="1440" dirty="0">
              <a:solidFill>
                <a:srgbClr val="0D5A71"/>
              </a:solidFill>
              <a:latin typeface="Century Gothic" panose="020B0502020202020204" pitchFamily="34" charset="0"/>
            </a:endParaRPr>
          </a:p>
        </p:txBody>
      </p:sp>
      <p:sp>
        <p:nvSpPr>
          <p:cNvPr id="54" name="Rectangle 53">
            <a:extLst>
              <a:ext uri="{FF2B5EF4-FFF2-40B4-BE49-F238E27FC236}">
                <a16:creationId xmlns:a16="http://schemas.microsoft.com/office/drawing/2014/main" id="{68576437-C20B-4004-B268-40D5668CF7FA}"/>
              </a:ext>
            </a:extLst>
          </p:cNvPr>
          <p:cNvSpPr/>
          <p:nvPr/>
        </p:nvSpPr>
        <p:spPr>
          <a:xfrm>
            <a:off x="2723118" y="5024576"/>
            <a:ext cx="1558144" cy="387798"/>
          </a:xfrm>
          <a:prstGeom prst="rect">
            <a:avLst/>
          </a:prstGeom>
        </p:spPr>
        <p:txBody>
          <a:bodyPr wrap="square">
            <a:spAutoFit/>
          </a:bodyPr>
          <a:lstStyle/>
          <a:p>
            <a:pPr algn="ctr" fontAlgn="t"/>
            <a:r>
              <a:rPr lang="en-US" sz="1920" b="1" dirty="0">
                <a:solidFill>
                  <a:srgbClr val="0D5A71"/>
                </a:solidFill>
                <a:latin typeface="Century Gothic" panose="020B0502020202020204" pitchFamily="34" charset="0"/>
              </a:rPr>
              <a:t>PLN Mobile</a:t>
            </a:r>
          </a:p>
        </p:txBody>
      </p:sp>
      <p:cxnSp>
        <p:nvCxnSpPr>
          <p:cNvPr id="56" name="Straight Arrow Connector 55">
            <a:extLst>
              <a:ext uri="{FF2B5EF4-FFF2-40B4-BE49-F238E27FC236}">
                <a16:creationId xmlns:a16="http://schemas.microsoft.com/office/drawing/2014/main" id="{EA686380-536A-418D-A07E-B3C5EE6860F9}"/>
              </a:ext>
            </a:extLst>
          </p:cNvPr>
          <p:cNvCxnSpPr>
            <a:cxnSpLocks/>
          </p:cNvCxnSpPr>
          <p:nvPr/>
        </p:nvCxnSpPr>
        <p:spPr>
          <a:xfrm>
            <a:off x="1891817" y="3700315"/>
            <a:ext cx="7193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3D43673-D109-4377-8FD0-9D6E1F8FA649}"/>
              </a:ext>
            </a:extLst>
          </p:cNvPr>
          <p:cNvCxnSpPr>
            <a:cxnSpLocks/>
            <a:endCxn id="54" idx="1"/>
          </p:cNvCxnSpPr>
          <p:nvPr/>
        </p:nvCxnSpPr>
        <p:spPr>
          <a:xfrm rot="16200000" flipH="1">
            <a:off x="1679840" y="4175196"/>
            <a:ext cx="1518163" cy="568394"/>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9" name="Picture 8" descr="Control center. Premium Vector">
            <a:extLst>
              <a:ext uri="{FF2B5EF4-FFF2-40B4-BE49-F238E27FC236}">
                <a16:creationId xmlns:a16="http://schemas.microsoft.com/office/drawing/2014/main" id="{D57176B0-969B-4B0E-A130-4667E24FC5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48707" y="3219445"/>
            <a:ext cx="1670642" cy="1189310"/>
          </a:xfrm>
          <a:prstGeom prst="rect">
            <a:avLst/>
          </a:prstGeom>
          <a:noFill/>
          <a:extLst>
            <a:ext uri="{909E8E84-426E-40DD-AFC4-6F175D3DCCD1}">
              <a14:hiddenFill xmlns:a14="http://schemas.microsoft.com/office/drawing/2010/main">
                <a:solidFill>
                  <a:srgbClr val="FFFFFF"/>
                </a:solidFill>
              </a14:hiddenFill>
            </a:ext>
          </a:extLst>
        </p:spPr>
      </p:pic>
      <p:sp>
        <p:nvSpPr>
          <p:cNvPr id="60" name="Kotak Teks 9">
            <a:extLst>
              <a:ext uri="{FF2B5EF4-FFF2-40B4-BE49-F238E27FC236}">
                <a16:creationId xmlns:a16="http://schemas.microsoft.com/office/drawing/2014/main" id="{3B34E1B8-7E73-4BBD-B780-C8FFB951AABA}"/>
              </a:ext>
            </a:extLst>
          </p:cNvPr>
          <p:cNvSpPr txBox="1"/>
          <p:nvPr/>
        </p:nvSpPr>
        <p:spPr>
          <a:xfrm>
            <a:off x="6873860" y="4428461"/>
            <a:ext cx="2087879" cy="295466"/>
          </a:xfrm>
          <a:prstGeom prst="rect">
            <a:avLst/>
          </a:prstGeom>
          <a:noFill/>
        </p:spPr>
        <p:txBody>
          <a:bodyPr wrap="none" rtlCol="0">
            <a:spAutoFit/>
          </a:bodyPr>
          <a:lstStyle/>
          <a:p>
            <a:pPr algn="ctr"/>
            <a:r>
              <a:rPr lang="en-US" sz="1320" dirty="0" err="1"/>
              <a:t>Piket</a:t>
            </a:r>
            <a:r>
              <a:rPr lang="en-US" sz="1320" dirty="0"/>
              <a:t> </a:t>
            </a:r>
            <a:r>
              <a:rPr lang="en-US" sz="1320" dirty="0" err="1"/>
              <a:t>Distribusi</a:t>
            </a:r>
            <a:r>
              <a:rPr lang="en-US" sz="1320" dirty="0"/>
              <a:t> </a:t>
            </a:r>
            <a:r>
              <a:rPr lang="en-US" sz="1320" dirty="0" err="1"/>
              <a:t>disetiap</a:t>
            </a:r>
            <a:r>
              <a:rPr lang="en-US" sz="1320" dirty="0"/>
              <a:t> ULP</a:t>
            </a:r>
            <a:endParaRPr lang="id-ID" sz="1320" dirty="0"/>
          </a:p>
        </p:txBody>
      </p:sp>
      <p:sp>
        <p:nvSpPr>
          <p:cNvPr id="61" name="Kotak Teks 9">
            <a:extLst>
              <a:ext uri="{FF2B5EF4-FFF2-40B4-BE49-F238E27FC236}">
                <a16:creationId xmlns:a16="http://schemas.microsoft.com/office/drawing/2014/main" id="{EBB88351-B681-4E26-B455-1CE7EA8651D7}"/>
              </a:ext>
            </a:extLst>
          </p:cNvPr>
          <p:cNvSpPr txBox="1"/>
          <p:nvPr/>
        </p:nvSpPr>
        <p:spPr>
          <a:xfrm>
            <a:off x="9341383" y="4556274"/>
            <a:ext cx="1215974" cy="295466"/>
          </a:xfrm>
          <a:prstGeom prst="rect">
            <a:avLst/>
          </a:prstGeom>
          <a:noFill/>
        </p:spPr>
        <p:txBody>
          <a:bodyPr wrap="none" rtlCol="0">
            <a:spAutoFit/>
          </a:bodyPr>
          <a:lstStyle/>
          <a:p>
            <a:r>
              <a:rPr lang="en-US" sz="1320" dirty="0" err="1"/>
              <a:t>Petugas</a:t>
            </a:r>
            <a:r>
              <a:rPr lang="en-US" sz="1320" dirty="0"/>
              <a:t> </a:t>
            </a:r>
            <a:r>
              <a:rPr lang="en-US" sz="1320" dirty="0" err="1"/>
              <a:t>Yantek</a:t>
            </a:r>
            <a:endParaRPr lang="id-ID" sz="1320" dirty="0"/>
          </a:p>
        </p:txBody>
      </p:sp>
      <p:cxnSp>
        <p:nvCxnSpPr>
          <p:cNvPr id="65" name="Straight Arrow Connector 64">
            <a:extLst>
              <a:ext uri="{FF2B5EF4-FFF2-40B4-BE49-F238E27FC236}">
                <a16:creationId xmlns:a16="http://schemas.microsoft.com/office/drawing/2014/main" id="{AFE8DF39-CA92-4145-94D5-0582127E3F40}"/>
              </a:ext>
            </a:extLst>
          </p:cNvPr>
          <p:cNvCxnSpPr>
            <a:cxnSpLocks/>
          </p:cNvCxnSpPr>
          <p:nvPr/>
        </p:nvCxnSpPr>
        <p:spPr>
          <a:xfrm>
            <a:off x="8764083" y="4247492"/>
            <a:ext cx="47297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92F8286A-377A-4DD5-B89D-009F886C6E10}"/>
              </a:ext>
            </a:extLst>
          </p:cNvPr>
          <p:cNvCxnSpPr>
            <a:cxnSpLocks/>
            <a:stCxn id="61" idx="2"/>
            <a:endCxn id="72" idx="2"/>
          </p:cNvCxnSpPr>
          <p:nvPr/>
        </p:nvCxnSpPr>
        <p:spPr>
          <a:xfrm rot="5400000" flipH="1">
            <a:off x="5564543" y="466914"/>
            <a:ext cx="246195" cy="8523458"/>
          </a:xfrm>
          <a:prstGeom prst="bentConnector3">
            <a:avLst>
              <a:gd name="adj1" fmla="val -928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7" name="Arrow: Right 66">
            <a:extLst>
              <a:ext uri="{FF2B5EF4-FFF2-40B4-BE49-F238E27FC236}">
                <a16:creationId xmlns:a16="http://schemas.microsoft.com/office/drawing/2014/main" id="{BB0404AE-4877-4D30-A26D-5F81785BF0F2}"/>
              </a:ext>
            </a:extLst>
          </p:cNvPr>
          <p:cNvSpPr/>
          <p:nvPr/>
        </p:nvSpPr>
        <p:spPr>
          <a:xfrm>
            <a:off x="4661699" y="2808444"/>
            <a:ext cx="1996796" cy="2811116"/>
          </a:xfrm>
          <a:prstGeom prst="rightArrow">
            <a:avLst>
              <a:gd name="adj1" fmla="val 79994"/>
              <a:gd name="adj2" fmla="val 50000"/>
            </a:avLst>
          </a:prstGeom>
          <a:solidFill>
            <a:schemeClr val="accent1">
              <a:lumMod val="20000"/>
              <a:lumOff val="80000"/>
            </a:schemeClr>
          </a:solidFill>
          <a:ln>
            <a:solidFill>
              <a:srgbClr val="5698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400" b="1" dirty="0">
              <a:solidFill>
                <a:srgbClr val="0D5A71"/>
              </a:solidFill>
            </a:endParaRPr>
          </a:p>
        </p:txBody>
      </p:sp>
      <p:grpSp>
        <p:nvGrpSpPr>
          <p:cNvPr id="68" name="Group 67">
            <a:extLst>
              <a:ext uri="{FF2B5EF4-FFF2-40B4-BE49-F238E27FC236}">
                <a16:creationId xmlns:a16="http://schemas.microsoft.com/office/drawing/2014/main" id="{5A4B156C-358D-4E71-9AFE-EA7E7FDB98F9}"/>
              </a:ext>
            </a:extLst>
          </p:cNvPr>
          <p:cNvGrpSpPr/>
          <p:nvPr/>
        </p:nvGrpSpPr>
        <p:grpSpPr>
          <a:xfrm>
            <a:off x="768718" y="3105211"/>
            <a:ext cx="1314388" cy="1500334"/>
            <a:chOff x="242664" y="1745189"/>
            <a:chExt cx="1095323" cy="1250278"/>
          </a:xfrm>
        </p:grpSpPr>
        <p:grpSp>
          <p:nvGrpSpPr>
            <p:cNvPr id="69" name="Group 68">
              <a:extLst>
                <a:ext uri="{FF2B5EF4-FFF2-40B4-BE49-F238E27FC236}">
                  <a16:creationId xmlns:a16="http://schemas.microsoft.com/office/drawing/2014/main" id="{0D7CBA4C-2E31-4220-9003-F8846CED811F}"/>
                </a:ext>
              </a:extLst>
            </p:cNvPr>
            <p:cNvGrpSpPr/>
            <p:nvPr/>
          </p:nvGrpSpPr>
          <p:grpSpPr>
            <a:xfrm>
              <a:off x="242664" y="1745189"/>
              <a:ext cx="1095323" cy="1250278"/>
              <a:chOff x="170948" y="1718946"/>
              <a:chExt cx="1095323" cy="1250278"/>
            </a:xfrm>
          </p:grpSpPr>
          <p:pic>
            <p:nvPicPr>
              <p:cNvPr id="71" name="Picture 70">
                <a:extLst>
                  <a:ext uri="{FF2B5EF4-FFF2-40B4-BE49-F238E27FC236}">
                    <a16:creationId xmlns:a16="http://schemas.microsoft.com/office/drawing/2014/main" id="{515E1323-EF19-4BC3-BBAE-29C608C4DCFB}"/>
                  </a:ext>
                </a:extLst>
              </p:cNvPr>
              <p:cNvPicPr>
                <a:picLocks noChangeAspect="1"/>
              </p:cNvPicPr>
              <p:nvPr/>
            </p:nvPicPr>
            <p:blipFill>
              <a:blip r:embed="rId8"/>
              <a:stretch>
                <a:fillRect/>
              </a:stretch>
            </p:blipFill>
            <p:spPr>
              <a:xfrm>
                <a:off x="528671" y="1718946"/>
                <a:ext cx="351000" cy="351000"/>
              </a:xfrm>
              <a:prstGeom prst="rect">
                <a:avLst/>
              </a:prstGeom>
            </p:spPr>
          </p:pic>
          <p:sp>
            <p:nvSpPr>
              <p:cNvPr id="72" name="Rectangle 71">
                <a:extLst>
                  <a:ext uri="{FF2B5EF4-FFF2-40B4-BE49-F238E27FC236}">
                    <a16:creationId xmlns:a16="http://schemas.microsoft.com/office/drawing/2014/main" id="{1EFA5262-6D82-4519-8CE2-A78F2FC800C9}"/>
                  </a:ext>
                </a:extLst>
              </p:cNvPr>
              <p:cNvSpPr/>
              <p:nvPr/>
            </p:nvSpPr>
            <p:spPr>
              <a:xfrm>
                <a:off x="170948" y="2707614"/>
                <a:ext cx="1095323" cy="261610"/>
              </a:xfrm>
              <a:prstGeom prst="rect">
                <a:avLst/>
              </a:prstGeom>
            </p:spPr>
            <p:txBody>
              <a:bodyPr wrap="square">
                <a:spAutoFit/>
              </a:bodyPr>
              <a:lstStyle/>
              <a:p>
                <a:pPr algn="ctr" fontAlgn="t"/>
                <a:r>
                  <a:rPr lang="en-US" sz="1440" dirty="0" err="1">
                    <a:solidFill>
                      <a:srgbClr val="0D5A71"/>
                    </a:solidFill>
                    <a:latin typeface="Century Gothic" panose="020B0502020202020204" pitchFamily="34" charset="0"/>
                  </a:rPr>
                  <a:t>Pelanggan</a:t>
                </a:r>
                <a:endParaRPr lang="en-US" sz="1440" dirty="0">
                  <a:solidFill>
                    <a:srgbClr val="0D5A71"/>
                  </a:solidFill>
                  <a:latin typeface="Century Gothic" panose="020B0502020202020204" pitchFamily="34" charset="0"/>
                </a:endParaRPr>
              </a:p>
            </p:txBody>
          </p:sp>
        </p:grpSp>
        <p:pic>
          <p:nvPicPr>
            <p:cNvPr id="70" name="Picture 69">
              <a:extLst>
                <a:ext uri="{FF2B5EF4-FFF2-40B4-BE49-F238E27FC236}">
                  <a16:creationId xmlns:a16="http://schemas.microsoft.com/office/drawing/2014/main" id="{1F9829D3-EDCF-4BEE-888B-1BD012BF0EFB}"/>
                </a:ext>
              </a:extLst>
            </p:cNvPr>
            <p:cNvPicPr>
              <a:picLocks noChangeAspect="1"/>
            </p:cNvPicPr>
            <p:nvPr/>
          </p:nvPicPr>
          <p:blipFill>
            <a:blip r:embed="rId9"/>
            <a:stretch>
              <a:fillRect/>
            </a:stretch>
          </p:blipFill>
          <p:spPr>
            <a:xfrm>
              <a:off x="377696" y="2048662"/>
              <a:ext cx="768881" cy="768881"/>
            </a:xfrm>
            <a:prstGeom prst="rect">
              <a:avLst/>
            </a:prstGeom>
          </p:spPr>
        </p:pic>
      </p:grpSp>
      <p:pic>
        <p:nvPicPr>
          <p:cNvPr id="73" name="Picture 72">
            <a:extLst>
              <a:ext uri="{FF2B5EF4-FFF2-40B4-BE49-F238E27FC236}">
                <a16:creationId xmlns:a16="http://schemas.microsoft.com/office/drawing/2014/main" id="{44A64B0D-875F-4C64-8448-85032E47611B}"/>
              </a:ext>
            </a:extLst>
          </p:cNvPr>
          <p:cNvPicPr>
            <a:picLocks noChangeAspect="1"/>
          </p:cNvPicPr>
          <p:nvPr/>
        </p:nvPicPr>
        <p:blipFill>
          <a:blip r:embed="rId10"/>
          <a:stretch>
            <a:fillRect/>
          </a:stretch>
        </p:blipFill>
        <p:spPr>
          <a:xfrm>
            <a:off x="4912975" y="3286718"/>
            <a:ext cx="1229252" cy="1229252"/>
          </a:xfrm>
          <a:prstGeom prst="rect">
            <a:avLst/>
          </a:prstGeom>
        </p:spPr>
      </p:pic>
      <p:sp>
        <p:nvSpPr>
          <p:cNvPr id="74" name="Kotak Teks 9">
            <a:extLst>
              <a:ext uri="{FF2B5EF4-FFF2-40B4-BE49-F238E27FC236}">
                <a16:creationId xmlns:a16="http://schemas.microsoft.com/office/drawing/2014/main" id="{0CF6BFC8-B14B-4C66-90A3-CB344AC875A6}"/>
              </a:ext>
            </a:extLst>
          </p:cNvPr>
          <p:cNvSpPr txBox="1"/>
          <p:nvPr/>
        </p:nvSpPr>
        <p:spPr>
          <a:xfrm>
            <a:off x="4906277" y="4559722"/>
            <a:ext cx="1242648" cy="276999"/>
          </a:xfrm>
          <a:prstGeom prst="rect">
            <a:avLst/>
          </a:prstGeom>
          <a:noFill/>
        </p:spPr>
        <p:txBody>
          <a:bodyPr wrap="none" rtlCol="0">
            <a:spAutoFit/>
          </a:bodyPr>
          <a:lstStyle/>
          <a:p>
            <a:pPr algn="ctr"/>
            <a:r>
              <a:rPr lang="en-US" sz="1200" dirty="0"/>
              <a:t>PETUGAS CC 123</a:t>
            </a:r>
            <a:endParaRPr lang="id-ID" sz="1200" dirty="0"/>
          </a:p>
        </p:txBody>
      </p:sp>
      <p:sp>
        <p:nvSpPr>
          <p:cNvPr id="75" name="Google Shape;187;p30">
            <a:extLst>
              <a:ext uri="{FF2B5EF4-FFF2-40B4-BE49-F238E27FC236}">
                <a16:creationId xmlns:a16="http://schemas.microsoft.com/office/drawing/2014/main" id="{977EE97A-D171-47D2-B4CF-FCDFC8ED4B4D}"/>
              </a:ext>
            </a:extLst>
          </p:cNvPr>
          <p:cNvSpPr/>
          <p:nvPr/>
        </p:nvSpPr>
        <p:spPr>
          <a:xfrm>
            <a:off x="6893030" y="2005058"/>
            <a:ext cx="2651009" cy="875333"/>
          </a:xfrm>
          <a:prstGeom prst="wedgeRoundRectCallout">
            <a:avLst>
              <a:gd name="adj1" fmla="val -10950"/>
              <a:gd name="adj2" fmla="val 84924"/>
              <a:gd name="adj3" fmla="val 16667"/>
            </a:avLst>
          </a:prstGeom>
          <a:solidFill>
            <a:srgbClr val="FF000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76" name="Google Shape;203;p30">
            <a:extLst>
              <a:ext uri="{FF2B5EF4-FFF2-40B4-BE49-F238E27FC236}">
                <a16:creationId xmlns:a16="http://schemas.microsoft.com/office/drawing/2014/main" id="{FB049217-B496-4290-B65F-C12C8F94C635}"/>
              </a:ext>
            </a:extLst>
          </p:cNvPr>
          <p:cNvSpPr txBox="1"/>
          <p:nvPr/>
        </p:nvSpPr>
        <p:spPr>
          <a:xfrm>
            <a:off x="7133552" y="2141904"/>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err="1">
                <a:solidFill>
                  <a:schemeClr val="bg1"/>
                </a:solidFill>
                <a:latin typeface="Century Gothic"/>
                <a:ea typeface="Century Gothic"/>
                <a:cs typeface="Century Gothic"/>
                <a:sym typeface="Century Gothic"/>
              </a:rPr>
              <a:t>Penugasan</a:t>
            </a:r>
            <a:r>
              <a:rPr lang="en-GB" sz="1440" b="1" i="1" dirty="0">
                <a:solidFill>
                  <a:schemeClr val="bg1"/>
                </a:solidFill>
                <a:latin typeface="Century Gothic"/>
                <a:ea typeface="Century Gothic"/>
                <a:cs typeface="Century Gothic"/>
                <a:sym typeface="Century Gothic"/>
              </a:rPr>
              <a:t> MANUAL</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sp>
        <p:nvSpPr>
          <p:cNvPr id="77" name="Google Shape;187;p30">
            <a:extLst>
              <a:ext uri="{FF2B5EF4-FFF2-40B4-BE49-F238E27FC236}">
                <a16:creationId xmlns:a16="http://schemas.microsoft.com/office/drawing/2014/main" id="{54CE2DAB-F227-422E-AD5E-F298A37EBBC9}"/>
              </a:ext>
            </a:extLst>
          </p:cNvPr>
          <p:cNvSpPr/>
          <p:nvPr/>
        </p:nvSpPr>
        <p:spPr>
          <a:xfrm>
            <a:off x="3178396" y="1567392"/>
            <a:ext cx="3316546" cy="875333"/>
          </a:xfrm>
          <a:prstGeom prst="wedgeRoundRectCallout">
            <a:avLst>
              <a:gd name="adj1" fmla="val -32321"/>
              <a:gd name="adj2" fmla="val 84924"/>
              <a:gd name="adj3" fmla="val 16667"/>
            </a:avLst>
          </a:prstGeom>
          <a:solidFill>
            <a:srgbClr val="FF000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78" name="Google Shape;203;p30">
            <a:extLst>
              <a:ext uri="{FF2B5EF4-FFF2-40B4-BE49-F238E27FC236}">
                <a16:creationId xmlns:a16="http://schemas.microsoft.com/office/drawing/2014/main" id="{8CE5B648-CDD1-427A-B150-053EA8E34A7B}"/>
              </a:ext>
            </a:extLst>
          </p:cNvPr>
          <p:cNvSpPr txBox="1"/>
          <p:nvPr/>
        </p:nvSpPr>
        <p:spPr>
          <a:xfrm>
            <a:off x="3159737" y="1658082"/>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a:solidFill>
                  <a:schemeClr val="bg1"/>
                </a:solidFill>
                <a:latin typeface="Century Gothic"/>
                <a:ea typeface="Century Gothic"/>
                <a:cs typeface="Century Gothic"/>
                <a:sym typeface="Century Gothic"/>
              </a:rPr>
              <a:t>RIBET, </a:t>
            </a:r>
            <a:r>
              <a:rPr lang="en-GB" sz="1440" b="1" i="1" dirty="0" err="1">
                <a:solidFill>
                  <a:schemeClr val="bg1"/>
                </a:solidFill>
                <a:latin typeface="Century Gothic"/>
                <a:ea typeface="Century Gothic"/>
                <a:cs typeface="Century Gothic"/>
                <a:sym typeface="Century Gothic"/>
              </a:rPr>
              <a:t>harus</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menyebutkan</a:t>
            </a:r>
            <a:r>
              <a:rPr lang="en-GB" sz="1440" b="1" i="1" dirty="0">
                <a:solidFill>
                  <a:schemeClr val="bg1"/>
                </a:solidFill>
                <a:latin typeface="Century Gothic"/>
                <a:ea typeface="Century Gothic"/>
                <a:cs typeface="Century Gothic"/>
                <a:sym typeface="Century Gothic"/>
              </a:rPr>
              <a:t> IDPEL</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sp>
        <p:nvSpPr>
          <p:cNvPr id="79" name="Google Shape;187;p30">
            <a:extLst>
              <a:ext uri="{FF2B5EF4-FFF2-40B4-BE49-F238E27FC236}">
                <a16:creationId xmlns:a16="http://schemas.microsoft.com/office/drawing/2014/main" id="{1747AB1B-713F-4635-AFC7-529A16FB52F5}"/>
              </a:ext>
            </a:extLst>
          </p:cNvPr>
          <p:cNvSpPr/>
          <p:nvPr/>
        </p:nvSpPr>
        <p:spPr>
          <a:xfrm>
            <a:off x="7757334" y="5198663"/>
            <a:ext cx="2651009" cy="875333"/>
          </a:xfrm>
          <a:prstGeom prst="wedgeRoundRectCallout">
            <a:avLst>
              <a:gd name="adj1" fmla="val 27984"/>
              <a:gd name="adj2" fmla="val -100367"/>
              <a:gd name="adj3" fmla="val 16667"/>
            </a:avLst>
          </a:prstGeom>
          <a:solidFill>
            <a:srgbClr val="FF000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80" name="Google Shape;203;p30">
            <a:extLst>
              <a:ext uri="{FF2B5EF4-FFF2-40B4-BE49-F238E27FC236}">
                <a16:creationId xmlns:a16="http://schemas.microsoft.com/office/drawing/2014/main" id="{03C48FED-5669-48CD-9480-4A6A5DC1F1F9}"/>
              </a:ext>
            </a:extLst>
          </p:cNvPr>
          <p:cNvSpPr txBox="1"/>
          <p:nvPr/>
        </p:nvSpPr>
        <p:spPr>
          <a:xfrm>
            <a:off x="7883837" y="5207767"/>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a:solidFill>
                  <a:schemeClr val="bg1"/>
                </a:solidFill>
                <a:latin typeface="Century Gothic"/>
                <a:ea typeface="Century Gothic"/>
                <a:cs typeface="Century Gothic"/>
                <a:sym typeface="Century Gothic"/>
              </a:rPr>
              <a:t>Status </a:t>
            </a:r>
            <a:r>
              <a:rPr lang="en-GB" sz="1440" b="1" i="1" dirty="0" err="1">
                <a:solidFill>
                  <a:schemeClr val="bg1"/>
                </a:solidFill>
                <a:latin typeface="Century Gothic"/>
                <a:ea typeface="Century Gothic"/>
                <a:cs typeface="Century Gothic"/>
                <a:sym typeface="Century Gothic"/>
              </a:rPr>
              <a:t>Petugas</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tidak</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Bisa</a:t>
            </a:r>
            <a:endParaRPr lang="en-GB" sz="1440" b="1" i="1" dirty="0">
              <a:solidFill>
                <a:schemeClr val="bg1"/>
              </a:solidFill>
              <a:latin typeface="Century Gothic"/>
              <a:ea typeface="Century Gothic"/>
              <a:cs typeface="Century Gothic"/>
              <a:sym typeface="Century Gothic"/>
            </a:endParaRPr>
          </a:p>
          <a:p>
            <a:r>
              <a:rPr lang="en-GB" sz="1440" b="1" i="1" dirty="0" err="1">
                <a:solidFill>
                  <a:schemeClr val="bg1"/>
                </a:solidFill>
                <a:latin typeface="Century Gothic"/>
                <a:ea typeface="Century Gothic"/>
                <a:cs typeface="Century Gothic"/>
                <a:sym typeface="Century Gothic"/>
              </a:rPr>
              <a:t>Dipantau</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sp>
        <p:nvSpPr>
          <p:cNvPr id="81" name="Google Shape;187;p30">
            <a:extLst>
              <a:ext uri="{FF2B5EF4-FFF2-40B4-BE49-F238E27FC236}">
                <a16:creationId xmlns:a16="http://schemas.microsoft.com/office/drawing/2014/main" id="{D63C11FA-D87D-4E2F-B6DD-6F0A5E2E8ACC}"/>
              </a:ext>
            </a:extLst>
          </p:cNvPr>
          <p:cNvSpPr/>
          <p:nvPr/>
        </p:nvSpPr>
        <p:spPr>
          <a:xfrm>
            <a:off x="618613" y="1623488"/>
            <a:ext cx="2444899" cy="875333"/>
          </a:xfrm>
          <a:prstGeom prst="wedgeRoundRectCallout">
            <a:avLst>
              <a:gd name="adj1" fmla="val -7113"/>
              <a:gd name="adj2" fmla="val 90893"/>
              <a:gd name="adj3" fmla="val 16667"/>
            </a:avLst>
          </a:prstGeom>
          <a:solidFill>
            <a:srgbClr val="FF000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82" name="Google Shape;203;p30">
            <a:extLst>
              <a:ext uri="{FF2B5EF4-FFF2-40B4-BE49-F238E27FC236}">
                <a16:creationId xmlns:a16="http://schemas.microsoft.com/office/drawing/2014/main" id="{212BDD2A-5A58-4039-8B68-1895035BB9C1}"/>
              </a:ext>
            </a:extLst>
          </p:cNvPr>
          <p:cNvSpPr txBox="1"/>
          <p:nvPr/>
        </p:nvSpPr>
        <p:spPr>
          <a:xfrm>
            <a:off x="805619" y="1658082"/>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a:solidFill>
                  <a:schemeClr val="bg1"/>
                </a:solidFill>
                <a:latin typeface="Century Gothic"/>
                <a:ea typeface="Century Gothic"/>
                <a:cs typeface="Century Gothic"/>
                <a:sym typeface="Century Gothic"/>
              </a:rPr>
              <a:t>We Don’t Know</a:t>
            </a:r>
          </a:p>
          <a:p>
            <a:r>
              <a:rPr lang="en-GB" sz="1440" b="1" i="1" dirty="0">
                <a:solidFill>
                  <a:schemeClr val="bg1"/>
                </a:solidFill>
                <a:latin typeface="Century Gothic"/>
                <a:ea typeface="Century Gothic"/>
                <a:cs typeface="Century Gothic"/>
                <a:sym typeface="Century Gothic"/>
              </a:rPr>
              <a:t>About customer</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sp>
        <p:nvSpPr>
          <p:cNvPr id="83" name="Google Shape;187;p30">
            <a:extLst>
              <a:ext uri="{FF2B5EF4-FFF2-40B4-BE49-F238E27FC236}">
                <a16:creationId xmlns:a16="http://schemas.microsoft.com/office/drawing/2014/main" id="{4B30199C-F959-4467-AF28-5579D17FEA5C}"/>
              </a:ext>
            </a:extLst>
          </p:cNvPr>
          <p:cNvSpPr/>
          <p:nvPr/>
        </p:nvSpPr>
        <p:spPr>
          <a:xfrm>
            <a:off x="9770777" y="2033297"/>
            <a:ext cx="1554019" cy="875333"/>
          </a:xfrm>
          <a:prstGeom prst="wedgeRoundRectCallout">
            <a:avLst>
              <a:gd name="adj1" fmla="val -27635"/>
              <a:gd name="adj2" fmla="val 93151"/>
              <a:gd name="adj3" fmla="val 16667"/>
            </a:avLst>
          </a:prstGeom>
          <a:solidFill>
            <a:srgbClr val="FF000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84" name="Google Shape;203;p30">
            <a:extLst>
              <a:ext uri="{FF2B5EF4-FFF2-40B4-BE49-F238E27FC236}">
                <a16:creationId xmlns:a16="http://schemas.microsoft.com/office/drawing/2014/main" id="{D974C3C7-7282-4A13-80F6-632A1A4D86C9}"/>
              </a:ext>
            </a:extLst>
          </p:cNvPr>
          <p:cNvSpPr txBox="1"/>
          <p:nvPr/>
        </p:nvSpPr>
        <p:spPr>
          <a:xfrm>
            <a:off x="9770777" y="2058716"/>
            <a:ext cx="1292921"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err="1">
                <a:solidFill>
                  <a:schemeClr val="bg1"/>
                </a:solidFill>
                <a:latin typeface="Century Gothic"/>
                <a:ea typeface="Century Gothic"/>
                <a:cs typeface="Century Gothic"/>
                <a:sym typeface="Century Gothic"/>
              </a:rPr>
              <a:t>Belum</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ada</a:t>
            </a:r>
            <a:r>
              <a:rPr lang="en-GB" sz="1440" b="1" i="1" dirty="0">
                <a:solidFill>
                  <a:schemeClr val="bg1"/>
                </a:solidFill>
                <a:latin typeface="Century Gothic"/>
                <a:ea typeface="Century Gothic"/>
                <a:cs typeface="Century Gothic"/>
                <a:sym typeface="Century Gothic"/>
              </a:rPr>
              <a:t> Spatial</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sp>
        <p:nvSpPr>
          <p:cNvPr id="85" name="Google Shape;187;p30">
            <a:extLst>
              <a:ext uri="{FF2B5EF4-FFF2-40B4-BE49-F238E27FC236}">
                <a16:creationId xmlns:a16="http://schemas.microsoft.com/office/drawing/2014/main" id="{32E1ACE6-3177-4E86-AAD9-FC2DA0188CFB}"/>
              </a:ext>
            </a:extLst>
          </p:cNvPr>
          <p:cNvSpPr/>
          <p:nvPr/>
        </p:nvSpPr>
        <p:spPr>
          <a:xfrm>
            <a:off x="3664235" y="5702543"/>
            <a:ext cx="2343370" cy="685632"/>
          </a:xfrm>
          <a:prstGeom prst="wedgeRoundRectCallout">
            <a:avLst>
              <a:gd name="adj1" fmla="val 30334"/>
              <a:gd name="adj2" fmla="val -81956"/>
              <a:gd name="adj3" fmla="val 16667"/>
            </a:avLst>
          </a:prstGeom>
          <a:solidFill>
            <a:srgbClr val="FF0000"/>
          </a:solidFill>
          <a:ln>
            <a:noFill/>
          </a:ln>
        </p:spPr>
        <p:txBody>
          <a:bodyPr spcFirstLastPara="1" wrap="square" lIns="82290" tIns="41130" rIns="82290" bIns="41130" anchor="ctr" anchorCtr="0">
            <a:noAutofit/>
          </a:bodyPr>
          <a:lstStyle/>
          <a:p>
            <a:pPr algn="ctr"/>
            <a:r>
              <a:rPr lang="en-US" sz="1680" b="1" dirty="0">
                <a:solidFill>
                  <a:schemeClr val="lt1"/>
                </a:solidFill>
                <a:latin typeface="Calibri"/>
                <a:ea typeface="Calibri"/>
                <a:cs typeface="Calibri"/>
                <a:sym typeface="Calibri"/>
              </a:rPr>
              <a:t>Human intervention</a:t>
            </a:r>
            <a:endParaRPr sz="1680" b="1"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42007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3">
            <a:extLst>
              <a:ext uri="{FF2B5EF4-FFF2-40B4-BE49-F238E27FC236}">
                <a16:creationId xmlns:a16="http://schemas.microsoft.com/office/drawing/2014/main" id="{F17F9088-F7D9-4D48-A247-88343FA8C469}"/>
              </a:ext>
            </a:extLst>
          </p:cNvPr>
          <p:cNvSpPr/>
          <p:nvPr/>
        </p:nvSpPr>
        <p:spPr>
          <a:xfrm>
            <a:off x="-58376" y="353755"/>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20292"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08007"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02801" y="353755"/>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116752" y="193591"/>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PROSES BISNIS PENGADUAN  (TO BE)</a:t>
            </a:r>
          </a:p>
        </p:txBody>
      </p:sp>
      <p:sp>
        <p:nvSpPr>
          <p:cNvPr id="30" name="Arrow: Chevron 29">
            <a:extLst>
              <a:ext uri="{FF2B5EF4-FFF2-40B4-BE49-F238E27FC236}">
                <a16:creationId xmlns:a16="http://schemas.microsoft.com/office/drawing/2014/main" id="{37F9BDE4-65DD-41C7-AA31-361F9781C096}"/>
              </a:ext>
            </a:extLst>
          </p:cNvPr>
          <p:cNvSpPr/>
          <p:nvPr/>
        </p:nvSpPr>
        <p:spPr>
          <a:xfrm>
            <a:off x="3661916" y="193591"/>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049631" y="193591"/>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462009" y="193591"/>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0C5EDB5-C396-4C5B-810B-359FEC249CBF}"/>
              </a:ext>
            </a:extLst>
          </p:cNvPr>
          <p:cNvSpPr/>
          <p:nvPr/>
        </p:nvSpPr>
        <p:spPr>
          <a:xfrm>
            <a:off x="2358019" y="2000994"/>
            <a:ext cx="8837089" cy="3633316"/>
          </a:xfrm>
          <a:prstGeom prst="rect">
            <a:avLst/>
          </a:prstGeom>
          <a:solidFill>
            <a:srgbClr val="D5E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50" name="Gambar 10">
            <a:extLst>
              <a:ext uri="{FF2B5EF4-FFF2-40B4-BE49-F238E27FC236}">
                <a16:creationId xmlns:a16="http://schemas.microsoft.com/office/drawing/2014/main" id="{245658BB-8AEB-44BD-9215-E12187BB4B33}"/>
              </a:ext>
            </a:extLst>
          </p:cNvPr>
          <p:cNvPicPr>
            <a:picLocks noChangeAspect="1"/>
          </p:cNvPicPr>
          <p:nvPr/>
        </p:nvPicPr>
        <p:blipFill>
          <a:blip r:embed="rId5"/>
          <a:stretch>
            <a:fillRect/>
          </a:stretch>
        </p:blipFill>
        <p:spPr>
          <a:xfrm rot="20004344">
            <a:off x="3751629" y="3913214"/>
            <a:ext cx="577957" cy="993310"/>
          </a:xfrm>
          <a:prstGeom prst="rect">
            <a:avLst/>
          </a:prstGeom>
        </p:spPr>
      </p:pic>
      <p:sp>
        <p:nvSpPr>
          <p:cNvPr id="51" name="Rectangle: Rounded Corners 50">
            <a:extLst>
              <a:ext uri="{FF2B5EF4-FFF2-40B4-BE49-F238E27FC236}">
                <a16:creationId xmlns:a16="http://schemas.microsoft.com/office/drawing/2014/main" id="{1BBA6AD8-3B07-41E0-BCCE-94BABA5A5EAB}"/>
              </a:ext>
            </a:extLst>
          </p:cNvPr>
          <p:cNvSpPr/>
          <p:nvPr/>
        </p:nvSpPr>
        <p:spPr>
          <a:xfrm>
            <a:off x="2692169" y="2496510"/>
            <a:ext cx="1884744" cy="1426649"/>
          </a:xfrm>
          <a:prstGeom prst="roundRect">
            <a:avLst>
              <a:gd name="adj" fmla="val 1007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pic>
        <p:nvPicPr>
          <p:cNvPr id="52" name="Picture 51">
            <a:extLst>
              <a:ext uri="{FF2B5EF4-FFF2-40B4-BE49-F238E27FC236}">
                <a16:creationId xmlns:a16="http://schemas.microsoft.com/office/drawing/2014/main" id="{37A5C295-6CC0-4786-BEDA-515D277D6820}"/>
              </a:ext>
            </a:extLst>
          </p:cNvPr>
          <p:cNvPicPr>
            <a:picLocks noChangeAspect="1"/>
          </p:cNvPicPr>
          <p:nvPr/>
        </p:nvPicPr>
        <p:blipFill>
          <a:blip r:embed="rId6"/>
          <a:stretch>
            <a:fillRect/>
          </a:stretch>
        </p:blipFill>
        <p:spPr>
          <a:xfrm>
            <a:off x="2824641" y="2130793"/>
            <a:ext cx="971675" cy="931811"/>
          </a:xfrm>
          <a:prstGeom prst="rect">
            <a:avLst/>
          </a:prstGeom>
        </p:spPr>
      </p:pic>
      <p:sp>
        <p:nvSpPr>
          <p:cNvPr id="53" name="Rectangle 52">
            <a:extLst>
              <a:ext uri="{FF2B5EF4-FFF2-40B4-BE49-F238E27FC236}">
                <a16:creationId xmlns:a16="http://schemas.microsoft.com/office/drawing/2014/main" id="{9303EA37-7637-4330-A064-DD3137EDCE3D}"/>
              </a:ext>
            </a:extLst>
          </p:cNvPr>
          <p:cNvSpPr/>
          <p:nvPr/>
        </p:nvSpPr>
        <p:spPr>
          <a:xfrm>
            <a:off x="2743208" y="2954152"/>
            <a:ext cx="1884744" cy="978729"/>
          </a:xfrm>
          <a:prstGeom prst="rect">
            <a:avLst/>
          </a:prstGeom>
        </p:spPr>
        <p:txBody>
          <a:bodyPr wrap="square">
            <a:spAutoFit/>
          </a:bodyPr>
          <a:lstStyle/>
          <a:p>
            <a:pPr fontAlgn="t"/>
            <a:r>
              <a:rPr lang="en-US" sz="960" dirty="0">
                <a:solidFill>
                  <a:srgbClr val="0D5A71"/>
                </a:solidFill>
                <a:latin typeface="Century Gothic" panose="020B0502020202020204" pitchFamily="34" charset="0"/>
              </a:rPr>
              <a:t>Channel:</a:t>
            </a:r>
          </a:p>
          <a:p>
            <a:pPr fontAlgn="t"/>
            <a:r>
              <a:rPr lang="en-US" sz="960" dirty="0">
                <a:solidFill>
                  <a:srgbClr val="0D5A71"/>
                </a:solidFill>
                <a:latin typeface="Century Gothic" panose="020B0502020202020204" pitchFamily="34" charset="0"/>
              </a:rPr>
              <a:t>√ </a:t>
            </a:r>
            <a:r>
              <a:rPr lang="en-US" sz="960" dirty="0" err="1">
                <a:solidFill>
                  <a:srgbClr val="0D5A71"/>
                </a:solidFill>
                <a:latin typeface="Century Gothic" panose="020B0502020202020204" pitchFamily="34" charset="0"/>
              </a:rPr>
              <a:t>Telepon</a:t>
            </a:r>
            <a:endParaRPr lang="en-US" sz="960" dirty="0">
              <a:solidFill>
                <a:srgbClr val="0D5A71"/>
              </a:solidFill>
              <a:latin typeface="Century Gothic" panose="020B0502020202020204" pitchFamily="34" charset="0"/>
            </a:endParaRPr>
          </a:p>
          <a:p>
            <a:pPr fontAlgn="t"/>
            <a:r>
              <a:rPr lang="en-US" sz="960" dirty="0">
                <a:solidFill>
                  <a:srgbClr val="0D5A71"/>
                </a:solidFill>
                <a:latin typeface="Century Gothic" panose="020B0502020202020204" pitchFamily="34" charset="0"/>
              </a:rPr>
              <a:t>√ Email</a:t>
            </a:r>
          </a:p>
          <a:p>
            <a:pPr fontAlgn="t"/>
            <a:r>
              <a:rPr lang="en-US" sz="960" dirty="0">
                <a:solidFill>
                  <a:srgbClr val="0D5A71"/>
                </a:solidFill>
                <a:latin typeface="Century Gothic" panose="020B0502020202020204" pitchFamily="34" charset="0"/>
              </a:rPr>
              <a:t>√ Media </a:t>
            </a:r>
            <a:r>
              <a:rPr lang="en-US" sz="960" dirty="0" err="1">
                <a:solidFill>
                  <a:srgbClr val="0D5A71"/>
                </a:solidFill>
                <a:latin typeface="Century Gothic" panose="020B0502020202020204" pitchFamily="34" charset="0"/>
              </a:rPr>
              <a:t>Sosial</a:t>
            </a:r>
            <a:r>
              <a:rPr lang="en-US" sz="960" dirty="0">
                <a:solidFill>
                  <a:srgbClr val="0D5A71"/>
                </a:solidFill>
                <a:latin typeface="Century Gothic" panose="020B0502020202020204" pitchFamily="34" charset="0"/>
              </a:rPr>
              <a:t> (</a:t>
            </a:r>
            <a:r>
              <a:rPr lang="en-US" sz="960" dirty="0" err="1">
                <a:solidFill>
                  <a:srgbClr val="0D5A71"/>
                </a:solidFill>
                <a:latin typeface="Century Gothic" panose="020B0502020202020204" pitchFamily="34" charset="0"/>
              </a:rPr>
              <a:t>facebook</a:t>
            </a:r>
            <a:r>
              <a:rPr lang="en-US" sz="960" dirty="0">
                <a:solidFill>
                  <a:srgbClr val="0D5A71"/>
                </a:solidFill>
                <a:latin typeface="Century Gothic" panose="020B0502020202020204" pitchFamily="34" charset="0"/>
              </a:rPr>
              <a:t>, twitter, Instagram)</a:t>
            </a:r>
          </a:p>
          <a:p>
            <a:pPr fontAlgn="t"/>
            <a:endParaRPr lang="en-US" sz="960" dirty="0">
              <a:solidFill>
                <a:srgbClr val="0D5A71"/>
              </a:solidFill>
              <a:latin typeface="Century Gothic" panose="020B0502020202020204" pitchFamily="34" charset="0"/>
            </a:endParaRPr>
          </a:p>
        </p:txBody>
      </p:sp>
      <p:sp>
        <p:nvSpPr>
          <p:cNvPr id="57" name="Kotak Teks 9">
            <a:extLst>
              <a:ext uri="{FF2B5EF4-FFF2-40B4-BE49-F238E27FC236}">
                <a16:creationId xmlns:a16="http://schemas.microsoft.com/office/drawing/2014/main" id="{6EAA54DC-C5CA-452F-A5A3-7F81F99762D7}"/>
              </a:ext>
            </a:extLst>
          </p:cNvPr>
          <p:cNvSpPr txBox="1"/>
          <p:nvPr/>
        </p:nvSpPr>
        <p:spPr>
          <a:xfrm>
            <a:off x="5986063" y="4145876"/>
            <a:ext cx="2303643" cy="498598"/>
          </a:xfrm>
          <a:prstGeom prst="rect">
            <a:avLst/>
          </a:prstGeom>
          <a:noFill/>
        </p:spPr>
        <p:txBody>
          <a:bodyPr wrap="none" rtlCol="0">
            <a:spAutoFit/>
          </a:bodyPr>
          <a:lstStyle/>
          <a:p>
            <a:pPr algn="ctr"/>
            <a:r>
              <a:rPr lang="en-US" sz="1320" dirty="0"/>
              <a:t>Monitoring Command Center /</a:t>
            </a:r>
          </a:p>
          <a:p>
            <a:pPr algn="ctr"/>
            <a:r>
              <a:rPr lang="id-ID" sz="1320" dirty="0"/>
              <a:t>Dispatcher</a:t>
            </a:r>
          </a:p>
        </p:txBody>
      </p:sp>
      <p:pic>
        <p:nvPicPr>
          <p:cNvPr id="62" name="Picture 12" descr="Engineer men group with helmet secure Free Vector">
            <a:extLst>
              <a:ext uri="{FF2B5EF4-FFF2-40B4-BE49-F238E27FC236}">
                <a16:creationId xmlns:a16="http://schemas.microsoft.com/office/drawing/2014/main" id="{95D576EB-CF30-44BF-8A47-9026E40A7712}"/>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19169" y1="22633" x2="20607" y2="55427"/>
                        <a14:foregroundMark x1="20607" y1="55427" x2="19808" y2="59815"/>
                        <a14:foregroundMark x1="37540" y1="21478" x2="40256" y2="61894"/>
                        <a14:foregroundMark x1="59904" y1="18707" x2="59904" y2="18707"/>
                        <a14:foregroundMark x1="59904" y1="19630" x2="59904" y2="19630"/>
                        <a14:foregroundMark x1="60543" y1="19630" x2="60543" y2="36259"/>
                        <a14:foregroundMark x1="83706" y1="21478" x2="86422" y2="56120"/>
                        <a14:foregroundMark x1="86422" y1="56120" x2="84345" y2="65820"/>
                        <a14:foregroundMark x1="36102" y1="20554" x2="38179" y2="18707"/>
                        <a14:foregroundMark x1="17891" y1="19630" x2="16454" y2="15704"/>
                      </a14:backgroundRemoval>
                    </a14:imgEffect>
                  </a14:imgLayer>
                </a14:imgProps>
              </a:ext>
              <a:ext uri="{28A0092B-C50C-407E-A947-70E740481C1C}">
                <a14:useLocalDpi xmlns:a14="http://schemas.microsoft.com/office/drawing/2010/main" val="0"/>
              </a:ext>
            </a:extLst>
          </a:blip>
          <a:srcRect/>
          <a:stretch>
            <a:fillRect/>
          </a:stretch>
        </p:blipFill>
        <p:spPr bwMode="auto">
          <a:xfrm>
            <a:off x="9144683" y="3026826"/>
            <a:ext cx="1894344" cy="1310305"/>
          </a:xfrm>
          <a:prstGeom prst="rect">
            <a:avLst/>
          </a:prstGeom>
          <a:noFill/>
          <a:extLst>
            <a:ext uri="{909E8E84-426E-40DD-AFC4-6F175D3DCCD1}">
              <a14:hiddenFill xmlns:a14="http://schemas.microsoft.com/office/drawing/2010/main">
                <a:solidFill>
                  <a:srgbClr val="FFFFFF"/>
                </a:solidFill>
              </a14:hiddenFill>
            </a:ext>
          </a:extLst>
        </p:spPr>
      </p:pic>
      <p:sp>
        <p:nvSpPr>
          <p:cNvPr id="63" name="Kotak Teks 9">
            <a:extLst>
              <a:ext uri="{FF2B5EF4-FFF2-40B4-BE49-F238E27FC236}">
                <a16:creationId xmlns:a16="http://schemas.microsoft.com/office/drawing/2014/main" id="{3D807C2B-F477-40A2-821D-27145756EEA1}"/>
              </a:ext>
            </a:extLst>
          </p:cNvPr>
          <p:cNvSpPr txBox="1"/>
          <p:nvPr/>
        </p:nvSpPr>
        <p:spPr>
          <a:xfrm>
            <a:off x="9406482" y="4098622"/>
            <a:ext cx="1215974" cy="295466"/>
          </a:xfrm>
          <a:prstGeom prst="rect">
            <a:avLst/>
          </a:prstGeom>
          <a:noFill/>
        </p:spPr>
        <p:txBody>
          <a:bodyPr wrap="none" rtlCol="0">
            <a:spAutoFit/>
          </a:bodyPr>
          <a:lstStyle/>
          <a:p>
            <a:r>
              <a:rPr lang="en-US" sz="1320" dirty="0" err="1"/>
              <a:t>Petugas</a:t>
            </a:r>
            <a:r>
              <a:rPr lang="en-US" sz="1320" dirty="0"/>
              <a:t> </a:t>
            </a:r>
            <a:r>
              <a:rPr lang="en-US" sz="1320" dirty="0" err="1"/>
              <a:t>Yantek</a:t>
            </a:r>
            <a:endParaRPr lang="id-ID" sz="1320" dirty="0"/>
          </a:p>
        </p:txBody>
      </p:sp>
      <p:cxnSp>
        <p:nvCxnSpPr>
          <p:cNvPr id="64" name="Connector: Elbow 63">
            <a:extLst>
              <a:ext uri="{FF2B5EF4-FFF2-40B4-BE49-F238E27FC236}">
                <a16:creationId xmlns:a16="http://schemas.microsoft.com/office/drawing/2014/main" id="{2FCC98A5-D632-40C4-AC82-449066315D41}"/>
              </a:ext>
            </a:extLst>
          </p:cNvPr>
          <p:cNvCxnSpPr>
            <a:cxnSpLocks/>
            <a:stCxn id="63" idx="2"/>
            <a:endCxn id="92" idx="2"/>
          </p:cNvCxnSpPr>
          <p:nvPr/>
        </p:nvCxnSpPr>
        <p:spPr>
          <a:xfrm rot="5400000" flipH="1">
            <a:off x="5735992" y="115612"/>
            <a:ext cx="100477" cy="8456477"/>
          </a:xfrm>
          <a:prstGeom prst="bentConnector3">
            <a:avLst>
              <a:gd name="adj1" fmla="val -227515"/>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06E9433D-2541-4269-907D-20A1DEF7E503}"/>
              </a:ext>
            </a:extLst>
          </p:cNvPr>
          <p:cNvPicPr>
            <a:picLocks noChangeAspect="1"/>
          </p:cNvPicPr>
          <p:nvPr/>
        </p:nvPicPr>
        <p:blipFill>
          <a:blip r:embed="rId9"/>
          <a:stretch>
            <a:fillRect/>
          </a:stretch>
        </p:blipFill>
        <p:spPr>
          <a:xfrm>
            <a:off x="3850469" y="2285117"/>
            <a:ext cx="718758" cy="718758"/>
          </a:xfrm>
          <a:prstGeom prst="rect">
            <a:avLst/>
          </a:prstGeom>
        </p:spPr>
      </p:pic>
      <p:cxnSp>
        <p:nvCxnSpPr>
          <p:cNvPr id="87" name="Straight Arrow Connector 86">
            <a:extLst>
              <a:ext uri="{FF2B5EF4-FFF2-40B4-BE49-F238E27FC236}">
                <a16:creationId xmlns:a16="http://schemas.microsoft.com/office/drawing/2014/main" id="{7EA6303F-5917-4753-88D3-C7FA0A057521}"/>
              </a:ext>
            </a:extLst>
          </p:cNvPr>
          <p:cNvCxnSpPr>
            <a:cxnSpLocks/>
          </p:cNvCxnSpPr>
          <p:nvPr/>
        </p:nvCxnSpPr>
        <p:spPr>
          <a:xfrm>
            <a:off x="2023897" y="3388381"/>
            <a:ext cx="71931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47E0C82C-2E7B-4ECA-9ED0-F71F75851284}"/>
              </a:ext>
            </a:extLst>
          </p:cNvPr>
          <p:cNvGrpSpPr/>
          <p:nvPr/>
        </p:nvGrpSpPr>
        <p:grpSpPr>
          <a:xfrm>
            <a:off x="900798" y="2793277"/>
            <a:ext cx="1314388" cy="1500334"/>
            <a:chOff x="242664" y="1745189"/>
            <a:chExt cx="1095323" cy="1250278"/>
          </a:xfrm>
        </p:grpSpPr>
        <p:grpSp>
          <p:nvGrpSpPr>
            <p:cNvPr id="89" name="Group 88">
              <a:extLst>
                <a:ext uri="{FF2B5EF4-FFF2-40B4-BE49-F238E27FC236}">
                  <a16:creationId xmlns:a16="http://schemas.microsoft.com/office/drawing/2014/main" id="{DC995453-CE34-4126-BA61-015C79B90828}"/>
                </a:ext>
              </a:extLst>
            </p:cNvPr>
            <p:cNvGrpSpPr/>
            <p:nvPr/>
          </p:nvGrpSpPr>
          <p:grpSpPr>
            <a:xfrm>
              <a:off x="242664" y="1745189"/>
              <a:ext cx="1095323" cy="1250278"/>
              <a:chOff x="170948" y="1718946"/>
              <a:chExt cx="1095323" cy="1250278"/>
            </a:xfrm>
          </p:grpSpPr>
          <p:pic>
            <p:nvPicPr>
              <p:cNvPr id="91" name="Picture 90">
                <a:extLst>
                  <a:ext uri="{FF2B5EF4-FFF2-40B4-BE49-F238E27FC236}">
                    <a16:creationId xmlns:a16="http://schemas.microsoft.com/office/drawing/2014/main" id="{A59414D0-88FD-4275-90AA-D01468D73D84}"/>
                  </a:ext>
                </a:extLst>
              </p:cNvPr>
              <p:cNvPicPr>
                <a:picLocks noChangeAspect="1"/>
              </p:cNvPicPr>
              <p:nvPr/>
            </p:nvPicPr>
            <p:blipFill>
              <a:blip r:embed="rId10"/>
              <a:stretch>
                <a:fillRect/>
              </a:stretch>
            </p:blipFill>
            <p:spPr>
              <a:xfrm>
                <a:off x="528671" y="1718946"/>
                <a:ext cx="351000" cy="351000"/>
              </a:xfrm>
              <a:prstGeom prst="rect">
                <a:avLst/>
              </a:prstGeom>
            </p:spPr>
          </p:pic>
          <p:sp>
            <p:nvSpPr>
              <p:cNvPr id="92" name="Rectangle 91">
                <a:extLst>
                  <a:ext uri="{FF2B5EF4-FFF2-40B4-BE49-F238E27FC236}">
                    <a16:creationId xmlns:a16="http://schemas.microsoft.com/office/drawing/2014/main" id="{04AF6D36-9D68-43AC-89FD-7A680079B2CA}"/>
                  </a:ext>
                </a:extLst>
              </p:cNvPr>
              <p:cNvSpPr/>
              <p:nvPr/>
            </p:nvSpPr>
            <p:spPr>
              <a:xfrm>
                <a:off x="170948" y="2707614"/>
                <a:ext cx="1095323" cy="261610"/>
              </a:xfrm>
              <a:prstGeom prst="rect">
                <a:avLst/>
              </a:prstGeom>
            </p:spPr>
            <p:txBody>
              <a:bodyPr wrap="square">
                <a:spAutoFit/>
              </a:bodyPr>
              <a:lstStyle/>
              <a:p>
                <a:pPr algn="ctr" fontAlgn="t"/>
                <a:r>
                  <a:rPr lang="en-US" sz="1440" dirty="0" err="1">
                    <a:solidFill>
                      <a:srgbClr val="0D5A71"/>
                    </a:solidFill>
                    <a:latin typeface="Century Gothic" panose="020B0502020202020204" pitchFamily="34" charset="0"/>
                  </a:rPr>
                  <a:t>Pelanggan</a:t>
                </a:r>
                <a:endParaRPr lang="en-US" sz="1440" dirty="0">
                  <a:solidFill>
                    <a:srgbClr val="0D5A71"/>
                  </a:solidFill>
                  <a:latin typeface="Century Gothic" panose="020B0502020202020204" pitchFamily="34" charset="0"/>
                </a:endParaRPr>
              </a:p>
            </p:txBody>
          </p:sp>
        </p:grpSp>
        <p:pic>
          <p:nvPicPr>
            <p:cNvPr id="90" name="Picture 89">
              <a:extLst>
                <a:ext uri="{FF2B5EF4-FFF2-40B4-BE49-F238E27FC236}">
                  <a16:creationId xmlns:a16="http://schemas.microsoft.com/office/drawing/2014/main" id="{39598FC6-C6C9-4652-8CB5-E620ACCC5D1B}"/>
                </a:ext>
              </a:extLst>
            </p:cNvPr>
            <p:cNvPicPr>
              <a:picLocks noChangeAspect="1"/>
            </p:cNvPicPr>
            <p:nvPr/>
          </p:nvPicPr>
          <p:blipFill>
            <a:blip r:embed="rId11"/>
            <a:stretch>
              <a:fillRect/>
            </a:stretch>
          </p:blipFill>
          <p:spPr>
            <a:xfrm>
              <a:off x="377696" y="2048662"/>
              <a:ext cx="768881" cy="768881"/>
            </a:xfrm>
            <a:prstGeom prst="rect">
              <a:avLst/>
            </a:prstGeom>
          </p:spPr>
        </p:pic>
      </p:grpSp>
      <p:sp>
        <p:nvSpPr>
          <p:cNvPr id="93" name="Rectangle 92">
            <a:extLst>
              <a:ext uri="{FF2B5EF4-FFF2-40B4-BE49-F238E27FC236}">
                <a16:creationId xmlns:a16="http://schemas.microsoft.com/office/drawing/2014/main" id="{55B009FA-7914-4368-9A43-33D8A5CB71D2}"/>
              </a:ext>
            </a:extLst>
          </p:cNvPr>
          <p:cNvSpPr/>
          <p:nvPr/>
        </p:nvSpPr>
        <p:spPr>
          <a:xfrm>
            <a:off x="9222460" y="1563328"/>
            <a:ext cx="1884744" cy="535531"/>
          </a:xfrm>
          <a:prstGeom prst="rect">
            <a:avLst/>
          </a:prstGeom>
        </p:spPr>
        <p:txBody>
          <a:bodyPr wrap="square">
            <a:spAutoFit/>
          </a:bodyPr>
          <a:lstStyle/>
          <a:p>
            <a:pPr algn="ctr" fontAlgn="t"/>
            <a:r>
              <a:rPr lang="en-US" sz="1440" dirty="0">
                <a:solidFill>
                  <a:srgbClr val="0D5A71"/>
                </a:solidFill>
                <a:latin typeface="Century Gothic" panose="020B0502020202020204" pitchFamily="34" charset="0"/>
              </a:rPr>
              <a:t>Executive Monitoring</a:t>
            </a:r>
          </a:p>
        </p:txBody>
      </p:sp>
      <p:sp>
        <p:nvSpPr>
          <p:cNvPr id="94" name="Google Shape;187;p30">
            <a:extLst>
              <a:ext uri="{FF2B5EF4-FFF2-40B4-BE49-F238E27FC236}">
                <a16:creationId xmlns:a16="http://schemas.microsoft.com/office/drawing/2014/main" id="{3919DE4C-ED96-4426-9517-97454A92BAA4}"/>
              </a:ext>
            </a:extLst>
          </p:cNvPr>
          <p:cNvSpPr/>
          <p:nvPr/>
        </p:nvSpPr>
        <p:spPr>
          <a:xfrm>
            <a:off x="8283881" y="5118508"/>
            <a:ext cx="2651009" cy="875333"/>
          </a:xfrm>
          <a:prstGeom prst="wedgeRoundRectCallout">
            <a:avLst>
              <a:gd name="adj1" fmla="val 11691"/>
              <a:gd name="adj2" fmla="val -121322"/>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95" name="Google Shape;203;p30">
            <a:extLst>
              <a:ext uri="{FF2B5EF4-FFF2-40B4-BE49-F238E27FC236}">
                <a16:creationId xmlns:a16="http://schemas.microsoft.com/office/drawing/2014/main" id="{705B5002-47EA-4722-8A1C-4B4D6248A8AD}"/>
              </a:ext>
            </a:extLst>
          </p:cNvPr>
          <p:cNvSpPr txBox="1"/>
          <p:nvPr/>
        </p:nvSpPr>
        <p:spPr>
          <a:xfrm>
            <a:off x="8289706" y="5256588"/>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err="1">
                <a:solidFill>
                  <a:schemeClr val="bg1"/>
                </a:solidFill>
                <a:latin typeface="Century Gothic"/>
                <a:ea typeface="Century Gothic"/>
                <a:cs typeface="Century Gothic"/>
                <a:sym typeface="Century Gothic"/>
              </a:rPr>
              <a:t>Petugas</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dapat</a:t>
            </a:r>
            <a:r>
              <a:rPr lang="en-GB" sz="1440" b="1" i="1" dirty="0">
                <a:solidFill>
                  <a:schemeClr val="bg1"/>
                </a:solidFill>
                <a:latin typeface="Century Gothic"/>
                <a:ea typeface="Century Gothic"/>
                <a:cs typeface="Century Gothic"/>
                <a:sym typeface="Century Gothic"/>
              </a:rPr>
              <a:t> </a:t>
            </a:r>
            <a:r>
              <a:rPr lang="en-GB" sz="1440" b="1" i="1" dirty="0" err="1">
                <a:solidFill>
                  <a:schemeClr val="bg1"/>
                </a:solidFill>
                <a:latin typeface="Century Gothic"/>
                <a:ea typeface="Century Gothic"/>
                <a:cs typeface="Century Gothic"/>
                <a:sym typeface="Century Gothic"/>
              </a:rPr>
              <a:t>dipantau</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cxnSp>
        <p:nvCxnSpPr>
          <p:cNvPr id="96" name="Straight Arrow Connector 95">
            <a:extLst>
              <a:ext uri="{FF2B5EF4-FFF2-40B4-BE49-F238E27FC236}">
                <a16:creationId xmlns:a16="http://schemas.microsoft.com/office/drawing/2014/main" id="{549D88A0-5CAE-46B5-BC1B-3AB391E131BE}"/>
              </a:ext>
            </a:extLst>
          </p:cNvPr>
          <p:cNvCxnSpPr>
            <a:cxnSpLocks/>
          </p:cNvCxnSpPr>
          <p:nvPr/>
        </p:nvCxnSpPr>
        <p:spPr>
          <a:xfrm>
            <a:off x="4398323" y="4056826"/>
            <a:ext cx="4578038" cy="1"/>
          </a:xfrm>
          <a:prstGeom prst="straightConnector1">
            <a:avLst/>
          </a:prstGeom>
          <a:ln w="76200">
            <a:solidFill>
              <a:srgbClr val="FF6D6D"/>
            </a:solidFill>
            <a:tailEnd type="triangle"/>
          </a:ln>
        </p:spPr>
        <p:style>
          <a:lnRef idx="1">
            <a:schemeClr val="accent1"/>
          </a:lnRef>
          <a:fillRef idx="0">
            <a:schemeClr val="accent1"/>
          </a:fillRef>
          <a:effectRef idx="0">
            <a:schemeClr val="accent1"/>
          </a:effectRef>
          <a:fontRef idx="minor">
            <a:schemeClr val="tx1"/>
          </a:fontRef>
        </p:style>
      </p:cxnSp>
      <p:sp>
        <p:nvSpPr>
          <p:cNvPr id="97" name="Google Shape;187;p30">
            <a:extLst>
              <a:ext uri="{FF2B5EF4-FFF2-40B4-BE49-F238E27FC236}">
                <a16:creationId xmlns:a16="http://schemas.microsoft.com/office/drawing/2014/main" id="{604D9EB9-C1C8-46F7-8262-143C05449B1E}"/>
              </a:ext>
            </a:extLst>
          </p:cNvPr>
          <p:cNvSpPr/>
          <p:nvPr/>
        </p:nvSpPr>
        <p:spPr>
          <a:xfrm>
            <a:off x="3346268" y="5446654"/>
            <a:ext cx="2651009" cy="875333"/>
          </a:xfrm>
          <a:prstGeom prst="wedgeRoundRectCallout">
            <a:avLst>
              <a:gd name="adj1" fmla="val -21427"/>
              <a:gd name="adj2" fmla="val -93317"/>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98" name="Google Shape;203;p30">
            <a:extLst>
              <a:ext uri="{FF2B5EF4-FFF2-40B4-BE49-F238E27FC236}">
                <a16:creationId xmlns:a16="http://schemas.microsoft.com/office/drawing/2014/main" id="{D4310AFE-32E7-40F8-B26B-696E12B2688C}"/>
              </a:ext>
            </a:extLst>
          </p:cNvPr>
          <p:cNvSpPr txBox="1"/>
          <p:nvPr/>
        </p:nvSpPr>
        <p:spPr>
          <a:xfrm>
            <a:off x="3967203" y="5745029"/>
            <a:ext cx="2477346" cy="581760"/>
          </a:xfrm>
          <a:prstGeom prst="rect">
            <a:avLst/>
          </a:prstGeom>
          <a:noFill/>
          <a:ln>
            <a:noFill/>
          </a:ln>
        </p:spPr>
        <p:txBody>
          <a:bodyPr spcFirstLastPara="1" wrap="square" lIns="82290" tIns="41130" rIns="82290" bIns="41130" anchor="t" anchorCtr="0">
            <a:noAutofit/>
          </a:bodyPr>
          <a:lstStyle/>
          <a:p>
            <a:r>
              <a:rPr lang="en-GB" sz="1620" b="1" i="1" dirty="0">
                <a:solidFill>
                  <a:schemeClr val="bg1"/>
                </a:solidFill>
                <a:latin typeface="Century Gothic"/>
                <a:ea typeface="Century Gothic"/>
                <a:cs typeface="Century Gothic"/>
                <a:sym typeface="Century Gothic"/>
              </a:rPr>
              <a:t>“By System”</a:t>
            </a:r>
            <a:endParaRPr sz="990" b="1" i="1" dirty="0">
              <a:solidFill>
                <a:schemeClr val="bg1"/>
              </a:solidFill>
              <a:latin typeface="Century Gothic"/>
              <a:ea typeface="Century Gothic"/>
              <a:cs typeface="Century Gothic"/>
              <a:sym typeface="Century Gothic"/>
            </a:endParaRPr>
          </a:p>
        </p:txBody>
      </p:sp>
      <p:sp>
        <p:nvSpPr>
          <p:cNvPr id="99" name="Google Shape;187;p30">
            <a:extLst>
              <a:ext uri="{FF2B5EF4-FFF2-40B4-BE49-F238E27FC236}">
                <a16:creationId xmlns:a16="http://schemas.microsoft.com/office/drawing/2014/main" id="{C6F92EAE-41C8-48BB-B060-3FD6A47A387F}"/>
              </a:ext>
            </a:extLst>
          </p:cNvPr>
          <p:cNvSpPr/>
          <p:nvPr/>
        </p:nvSpPr>
        <p:spPr>
          <a:xfrm>
            <a:off x="8745167" y="1514281"/>
            <a:ext cx="2655032" cy="875333"/>
          </a:xfrm>
          <a:prstGeom prst="wedgeRoundRectCallout">
            <a:avLst>
              <a:gd name="adj1" fmla="val 2244"/>
              <a:gd name="adj2" fmla="val 102160"/>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100" name="Google Shape;187;p30">
            <a:extLst>
              <a:ext uri="{FF2B5EF4-FFF2-40B4-BE49-F238E27FC236}">
                <a16:creationId xmlns:a16="http://schemas.microsoft.com/office/drawing/2014/main" id="{4A77FE7F-8542-4604-BA95-71484062B0DE}"/>
              </a:ext>
            </a:extLst>
          </p:cNvPr>
          <p:cNvSpPr/>
          <p:nvPr/>
        </p:nvSpPr>
        <p:spPr>
          <a:xfrm>
            <a:off x="695260" y="1480387"/>
            <a:ext cx="2651009" cy="875333"/>
          </a:xfrm>
          <a:prstGeom prst="wedgeRoundRectCallout">
            <a:avLst>
              <a:gd name="adj1" fmla="val 2244"/>
              <a:gd name="adj2" fmla="val 102160"/>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101" name="Google Shape;203;p30">
            <a:extLst>
              <a:ext uri="{FF2B5EF4-FFF2-40B4-BE49-F238E27FC236}">
                <a16:creationId xmlns:a16="http://schemas.microsoft.com/office/drawing/2014/main" id="{78CD0F6B-8CDB-43A6-87FB-79683AD0A760}"/>
              </a:ext>
            </a:extLst>
          </p:cNvPr>
          <p:cNvSpPr txBox="1"/>
          <p:nvPr/>
        </p:nvSpPr>
        <p:spPr>
          <a:xfrm>
            <a:off x="836085" y="1552207"/>
            <a:ext cx="2224184"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a:solidFill>
                  <a:schemeClr val="bg1"/>
                </a:solidFill>
                <a:latin typeface="Century Gothic"/>
                <a:ea typeface="Century Gothic"/>
                <a:cs typeface="Century Gothic"/>
                <a:sym typeface="Century Gothic"/>
              </a:rPr>
              <a:t>Personalized customer experience"</a:t>
            </a:r>
            <a:endParaRPr sz="1440" b="1" i="1" dirty="0">
              <a:solidFill>
                <a:schemeClr val="bg1"/>
              </a:solidFill>
              <a:latin typeface="Century Gothic"/>
              <a:ea typeface="Century Gothic"/>
              <a:cs typeface="Century Gothic"/>
              <a:sym typeface="Century Gothic"/>
            </a:endParaRPr>
          </a:p>
        </p:txBody>
      </p:sp>
      <p:sp>
        <p:nvSpPr>
          <p:cNvPr id="102" name="Google Shape;187;p30">
            <a:extLst>
              <a:ext uri="{FF2B5EF4-FFF2-40B4-BE49-F238E27FC236}">
                <a16:creationId xmlns:a16="http://schemas.microsoft.com/office/drawing/2014/main" id="{33D9438D-7B4B-4579-879B-117D88B68239}"/>
              </a:ext>
            </a:extLst>
          </p:cNvPr>
          <p:cNvSpPr/>
          <p:nvPr/>
        </p:nvSpPr>
        <p:spPr>
          <a:xfrm>
            <a:off x="3951896" y="1477180"/>
            <a:ext cx="1945223" cy="875333"/>
          </a:xfrm>
          <a:prstGeom prst="wedgeRoundRectCallout">
            <a:avLst>
              <a:gd name="adj1" fmla="val -26385"/>
              <a:gd name="adj2" fmla="val 64833"/>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103" name="Google Shape;203;p30">
            <a:extLst>
              <a:ext uri="{FF2B5EF4-FFF2-40B4-BE49-F238E27FC236}">
                <a16:creationId xmlns:a16="http://schemas.microsoft.com/office/drawing/2014/main" id="{67C3339C-C4D1-444C-AA36-D8F94BCDF3F1}"/>
              </a:ext>
            </a:extLst>
          </p:cNvPr>
          <p:cNvSpPr txBox="1"/>
          <p:nvPr/>
        </p:nvSpPr>
        <p:spPr>
          <a:xfrm>
            <a:off x="4148154" y="1632795"/>
            <a:ext cx="1678889" cy="581760"/>
          </a:xfrm>
          <a:prstGeom prst="rect">
            <a:avLst/>
          </a:prstGeom>
          <a:noFill/>
          <a:ln>
            <a:noFill/>
          </a:ln>
        </p:spPr>
        <p:txBody>
          <a:bodyPr spcFirstLastPara="1" wrap="square" lIns="82290" tIns="41130" rIns="82290" bIns="41130" anchor="t" anchorCtr="0">
            <a:noAutofit/>
          </a:bodyPr>
          <a:lstStyle/>
          <a:p>
            <a:r>
              <a:rPr lang="en-GB" sz="1620" b="1" i="1" dirty="0">
                <a:solidFill>
                  <a:schemeClr val="bg1"/>
                </a:solidFill>
                <a:latin typeface="Century Gothic"/>
                <a:ea typeface="Century Gothic"/>
                <a:cs typeface="Century Gothic"/>
                <a:sym typeface="Century Gothic"/>
              </a:rPr>
              <a:t>“</a:t>
            </a:r>
            <a:r>
              <a:rPr lang="en-GB" sz="1620" b="1" i="1" dirty="0" err="1">
                <a:solidFill>
                  <a:schemeClr val="bg1"/>
                </a:solidFill>
                <a:latin typeface="Century Gothic"/>
                <a:ea typeface="Century Gothic"/>
                <a:cs typeface="Century Gothic"/>
                <a:sym typeface="Century Gothic"/>
              </a:rPr>
              <a:t>Ngadu</a:t>
            </a:r>
            <a:r>
              <a:rPr lang="en-GB" sz="1620" b="1" i="1" dirty="0">
                <a:solidFill>
                  <a:schemeClr val="bg1"/>
                </a:solidFill>
                <a:latin typeface="Century Gothic"/>
                <a:ea typeface="Century Gothic"/>
                <a:cs typeface="Century Gothic"/>
                <a:sym typeface="Century Gothic"/>
              </a:rPr>
              <a:t> </a:t>
            </a:r>
            <a:r>
              <a:rPr lang="en-GB" sz="1620" b="1" i="1" dirty="0" err="1">
                <a:solidFill>
                  <a:schemeClr val="bg1"/>
                </a:solidFill>
                <a:latin typeface="Century Gothic"/>
                <a:ea typeface="Century Gothic"/>
                <a:cs typeface="Century Gothic"/>
                <a:sym typeface="Century Gothic"/>
              </a:rPr>
              <a:t>nggak</a:t>
            </a:r>
            <a:endParaRPr lang="en-GB" sz="1620" b="1" i="1" dirty="0">
              <a:solidFill>
                <a:schemeClr val="bg1"/>
              </a:solidFill>
              <a:latin typeface="Century Gothic"/>
              <a:ea typeface="Century Gothic"/>
              <a:cs typeface="Century Gothic"/>
              <a:sym typeface="Century Gothic"/>
            </a:endParaRPr>
          </a:p>
          <a:p>
            <a:r>
              <a:rPr lang="en-GB" sz="1620" b="1" i="1" dirty="0">
                <a:solidFill>
                  <a:schemeClr val="bg1"/>
                </a:solidFill>
                <a:latin typeface="Century Gothic"/>
                <a:ea typeface="Century Gothic"/>
                <a:cs typeface="Century Gothic"/>
                <a:sym typeface="Century Gothic"/>
              </a:rPr>
              <a:t> </a:t>
            </a:r>
            <a:r>
              <a:rPr lang="en-GB" sz="1620" b="1" i="1" dirty="0" err="1">
                <a:solidFill>
                  <a:schemeClr val="bg1"/>
                </a:solidFill>
                <a:latin typeface="Century Gothic"/>
                <a:ea typeface="Century Gothic"/>
                <a:cs typeface="Century Gothic"/>
                <a:sym typeface="Century Gothic"/>
              </a:rPr>
              <a:t>pake</a:t>
            </a:r>
            <a:r>
              <a:rPr lang="en-GB" sz="1620" b="1" i="1" dirty="0">
                <a:solidFill>
                  <a:schemeClr val="bg1"/>
                </a:solidFill>
                <a:latin typeface="Century Gothic"/>
                <a:ea typeface="Century Gothic"/>
                <a:cs typeface="Century Gothic"/>
                <a:sym typeface="Century Gothic"/>
              </a:rPr>
              <a:t> </a:t>
            </a:r>
            <a:r>
              <a:rPr lang="en-GB" sz="1620" b="1" i="1" dirty="0" err="1">
                <a:solidFill>
                  <a:schemeClr val="bg1"/>
                </a:solidFill>
                <a:latin typeface="Century Gothic"/>
                <a:ea typeface="Century Gothic"/>
                <a:cs typeface="Century Gothic"/>
                <a:sym typeface="Century Gothic"/>
              </a:rPr>
              <a:t>ribet</a:t>
            </a:r>
            <a:r>
              <a:rPr lang="en-GB" sz="1620" b="1" i="1" dirty="0">
                <a:solidFill>
                  <a:schemeClr val="bg1"/>
                </a:solidFill>
                <a:latin typeface="Century Gothic"/>
                <a:ea typeface="Century Gothic"/>
                <a:cs typeface="Century Gothic"/>
                <a:sym typeface="Century Gothic"/>
              </a:rPr>
              <a:t>”</a:t>
            </a:r>
            <a:endParaRPr sz="990" b="1" i="1" dirty="0">
              <a:solidFill>
                <a:schemeClr val="bg1"/>
              </a:solidFill>
              <a:latin typeface="Century Gothic"/>
              <a:ea typeface="Century Gothic"/>
              <a:cs typeface="Century Gothic"/>
              <a:sym typeface="Century Gothic"/>
            </a:endParaRPr>
          </a:p>
        </p:txBody>
      </p:sp>
      <p:cxnSp>
        <p:nvCxnSpPr>
          <p:cNvPr id="104" name="Straight Arrow Connector 103">
            <a:extLst>
              <a:ext uri="{FF2B5EF4-FFF2-40B4-BE49-F238E27FC236}">
                <a16:creationId xmlns:a16="http://schemas.microsoft.com/office/drawing/2014/main" id="{37F088D1-E0C7-4817-9B5E-995DB35EBB76}"/>
              </a:ext>
            </a:extLst>
          </p:cNvPr>
          <p:cNvCxnSpPr>
            <a:cxnSpLocks/>
          </p:cNvCxnSpPr>
          <p:nvPr/>
        </p:nvCxnSpPr>
        <p:spPr>
          <a:xfrm>
            <a:off x="2030788" y="4063251"/>
            <a:ext cx="1476640" cy="16850"/>
          </a:xfrm>
          <a:prstGeom prst="straightConnector1">
            <a:avLst/>
          </a:prstGeom>
          <a:ln w="76200">
            <a:solidFill>
              <a:srgbClr val="FF6D6D"/>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6D94A26F-1A04-4E8D-B83B-9B45825BD316}"/>
              </a:ext>
            </a:extLst>
          </p:cNvPr>
          <p:cNvSpPr/>
          <p:nvPr/>
        </p:nvSpPr>
        <p:spPr>
          <a:xfrm>
            <a:off x="1085735" y="6403254"/>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598686D-99FA-4369-A729-2897E5512728}"/>
              </a:ext>
            </a:extLst>
          </p:cNvPr>
          <p:cNvSpPr/>
          <p:nvPr/>
        </p:nvSpPr>
        <p:spPr>
          <a:xfrm>
            <a:off x="1251377" y="6093620"/>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FC86C27F-099E-4850-9DEE-DA9211D93485}"/>
              </a:ext>
            </a:extLst>
          </p:cNvPr>
          <p:cNvSpPr/>
          <p:nvPr/>
        </p:nvSpPr>
        <p:spPr>
          <a:xfrm>
            <a:off x="1421299" y="6593259"/>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87;p30">
            <a:extLst>
              <a:ext uri="{FF2B5EF4-FFF2-40B4-BE49-F238E27FC236}">
                <a16:creationId xmlns:a16="http://schemas.microsoft.com/office/drawing/2014/main" id="{6830D8DB-4BDE-4700-93CD-EDA0DA6B086C}"/>
              </a:ext>
            </a:extLst>
          </p:cNvPr>
          <p:cNvSpPr/>
          <p:nvPr/>
        </p:nvSpPr>
        <p:spPr>
          <a:xfrm>
            <a:off x="6113037" y="1488592"/>
            <a:ext cx="2313692" cy="875333"/>
          </a:xfrm>
          <a:prstGeom prst="wedgeRoundRectCallout">
            <a:avLst>
              <a:gd name="adj1" fmla="val -24159"/>
              <a:gd name="adj2" fmla="val 68167"/>
              <a:gd name="adj3" fmla="val 16667"/>
            </a:avLst>
          </a:prstGeom>
          <a:solidFill>
            <a:srgbClr val="92D050"/>
          </a:solidFill>
          <a:ln>
            <a:noFill/>
          </a:ln>
        </p:spPr>
        <p:txBody>
          <a:bodyPr spcFirstLastPara="1" wrap="square" lIns="82290" tIns="41130" rIns="82290" bIns="41130" anchor="ctr" anchorCtr="0">
            <a:noAutofit/>
          </a:bodyPr>
          <a:lstStyle/>
          <a:p>
            <a:pPr algn="ctr"/>
            <a:endParaRPr sz="1680" b="1">
              <a:solidFill>
                <a:schemeClr val="lt1"/>
              </a:solidFill>
              <a:latin typeface="Calibri"/>
              <a:ea typeface="Calibri"/>
              <a:cs typeface="Calibri"/>
              <a:sym typeface="Calibri"/>
            </a:endParaRPr>
          </a:p>
        </p:txBody>
      </p:sp>
      <p:sp>
        <p:nvSpPr>
          <p:cNvPr id="47" name="Google Shape;203;p30">
            <a:extLst>
              <a:ext uri="{FF2B5EF4-FFF2-40B4-BE49-F238E27FC236}">
                <a16:creationId xmlns:a16="http://schemas.microsoft.com/office/drawing/2014/main" id="{8112921A-2D3C-4B17-BC22-2782A21B2691}"/>
              </a:ext>
            </a:extLst>
          </p:cNvPr>
          <p:cNvSpPr txBox="1"/>
          <p:nvPr/>
        </p:nvSpPr>
        <p:spPr>
          <a:xfrm>
            <a:off x="6458720" y="1639141"/>
            <a:ext cx="1678889" cy="581760"/>
          </a:xfrm>
          <a:prstGeom prst="rect">
            <a:avLst/>
          </a:prstGeom>
          <a:noFill/>
          <a:ln>
            <a:noFill/>
          </a:ln>
        </p:spPr>
        <p:txBody>
          <a:bodyPr spcFirstLastPara="1" wrap="square" lIns="82290" tIns="41130" rIns="82290" bIns="41130" anchor="t" anchorCtr="0">
            <a:noAutofit/>
          </a:bodyPr>
          <a:lstStyle/>
          <a:p>
            <a:r>
              <a:rPr lang="en-GB" sz="1620" b="1" i="1" dirty="0">
                <a:solidFill>
                  <a:schemeClr val="bg1"/>
                </a:solidFill>
                <a:latin typeface="Century Gothic"/>
                <a:ea typeface="Century Gothic"/>
                <a:cs typeface="Century Gothic"/>
                <a:sym typeface="Century Gothic"/>
              </a:rPr>
              <a:t>“</a:t>
            </a:r>
            <a:r>
              <a:rPr lang="en-GB" sz="1620" b="1" i="1" dirty="0" err="1">
                <a:solidFill>
                  <a:schemeClr val="bg1"/>
                </a:solidFill>
                <a:latin typeface="Century Gothic"/>
                <a:ea typeface="Century Gothic"/>
                <a:cs typeface="Century Gothic"/>
                <a:sym typeface="Century Gothic"/>
              </a:rPr>
              <a:t>Penugasan</a:t>
            </a:r>
            <a:r>
              <a:rPr lang="en-GB" sz="1620" b="1" i="1" dirty="0">
                <a:solidFill>
                  <a:schemeClr val="bg1"/>
                </a:solidFill>
                <a:latin typeface="Century Gothic"/>
                <a:ea typeface="Century Gothic"/>
                <a:cs typeface="Century Gothic"/>
                <a:sym typeface="Century Gothic"/>
              </a:rPr>
              <a:t> </a:t>
            </a:r>
            <a:r>
              <a:rPr lang="en-GB" sz="1620" b="1" i="1" dirty="0" err="1">
                <a:solidFill>
                  <a:schemeClr val="bg1"/>
                </a:solidFill>
                <a:latin typeface="Century Gothic"/>
                <a:ea typeface="Century Gothic"/>
                <a:cs typeface="Century Gothic"/>
                <a:sym typeface="Century Gothic"/>
              </a:rPr>
              <a:t>Otomatis</a:t>
            </a:r>
            <a:r>
              <a:rPr lang="en-GB" sz="1620" b="1" i="1" dirty="0">
                <a:solidFill>
                  <a:schemeClr val="bg1"/>
                </a:solidFill>
                <a:latin typeface="Century Gothic"/>
                <a:ea typeface="Century Gothic"/>
                <a:cs typeface="Century Gothic"/>
                <a:sym typeface="Century Gothic"/>
              </a:rPr>
              <a:t>”</a:t>
            </a:r>
            <a:endParaRPr sz="990" b="1" i="1" dirty="0">
              <a:solidFill>
                <a:schemeClr val="bg1"/>
              </a:solidFill>
              <a:latin typeface="Century Gothic"/>
              <a:ea typeface="Century Gothic"/>
              <a:cs typeface="Century Gothic"/>
              <a:sym typeface="Century Gothic"/>
            </a:endParaRPr>
          </a:p>
        </p:txBody>
      </p:sp>
      <p:sp>
        <p:nvSpPr>
          <p:cNvPr id="49" name="Google Shape;203;p30">
            <a:extLst>
              <a:ext uri="{FF2B5EF4-FFF2-40B4-BE49-F238E27FC236}">
                <a16:creationId xmlns:a16="http://schemas.microsoft.com/office/drawing/2014/main" id="{59899D70-067E-47B9-9E41-ADFF1A1252EA}"/>
              </a:ext>
            </a:extLst>
          </p:cNvPr>
          <p:cNvSpPr txBox="1"/>
          <p:nvPr/>
        </p:nvSpPr>
        <p:spPr>
          <a:xfrm>
            <a:off x="9117652" y="1639141"/>
            <a:ext cx="3773880" cy="581760"/>
          </a:xfrm>
          <a:prstGeom prst="rect">
            <a:avLst/>
          </a:prstGeom>
          <a:noFill/>
          <a:ln>
            <a:noFill/>
          </a:ln>
        </p:spPr>
        <p:txBody>
          <a:bodyPr spcFirstLastPara="1" wrap="square" lIns="82290" tIns="41130" rIns="82290" bIns="41130" anchor="t" anchorCtr="0">
            <a:noAutofit/>
          </a:bodyPr>
          <a:lstStyle/>
          <a:p>
            <a:r>
              <a:rPr lang="en-GB" sz="2400" b="1" i="1" dirty="0">
                <a:solidFill>
                  <a:schemeClr val="bg1"/>
                </a:solidFill>
                <a:latin typeface="Century Gothic"/>
                <a:ea typeface="Century Gothic"/>
                <a:cs typeface="Century Gothic"/>
                <a:sym typeface="Century Gothic"/>
              </a:rPr>
              <a:t>“</a:t>
            </a:r>
            <a:r>
              <a:rPr lang="en-GB" sz="1440" b="1" i="1" dirty="0" err="1">
                <a:solidFill>
                  <a:schemeClr val="bg1"/>
                </a:solidFill>
                <a:latin typeface="Century Gothic"/>
                <a:ea typeface="Century Gothic"/>
                <a:cs typeface="Century Gothic"/>
                <a:sym typeface="Century Gothic"/>
              </a:rPr>
              <a:t>Terdapat</a:t>
            </a:r>
            <a:r>
              <a:rPr lang="en-GB" sz="1440" b="1" i="1" dirty="0">
                <a:solidFill>
                  <a:schemeClr val="bg1"/>
                </a:solidFill>
                <a:latin typeface="Century Gothic"/>
                <a:ea typeface="Century Gothic"/>
                <a:cs typeface="Century Gothic"/>
                <a:sym typeface="Century Gothic"/>
              </a:rPr>
              <a:t> Spatial</a:t>
            </a:r>
            <a:r>
              <a:rPr lang="en-GB" sz="2400" b="1" i="1" dirty="0">
                <a:solidFill>
                  <a:schemeClr val="bg1"/>
                </a:solidFill>
                <a:latin typeface="Century Gothic"/>
                <a:ea typeface="Century Gothic"/>
                <a:cs typeface="Century Gothic"/>
                <a:sym typeface="Century Gothic"/>
              </a:rPr>
              <a:t>”</a:t>
            </a:r>
            <a:endParaRPr sz="1440" b="1" i="1" dirty="0">
              <a:solidFill>
                <a:schemeClr val="bg1"/>
              </a:solidFill>
              <a:latin typeface="Century Gothic"/>
              <a:ea typeface="Century Gothic"/>
              <a:cs typeface="Century Gothic"/>
              <a:sym typeface="Century Gothic"/>
            </a:endParaRPr>
          </a:p>
        </p:txBody>
      </p:sp>
      <p:pic>
        <p:nvPicPr>
          <p:cNvPr id="56" name="Picture 55">
            <a:extLst>
              <a:ext uri="{FF2B5EF4-FFF2-40B4-BE49-F238E27FC236}">
                <a16:creationId xmlns:a16="http://schemas.microsoft.com/office/drawing/2014/main" id="{76DC0987-368D-4B1C-A249-178012815C2B}"/>
              </a:ext>
            </a:extLst>
          </p:cNvPr>
          <p:cNvPicPr>
            <a:picLocks noChangeAspect="1"/>
          </p:cNvPicPr>
          <p:nvPr/>
        </p:nvPicPr>
        <p:blipFill>
          <a:blip r:embed="rId12"/>
          <a:stretch>
            <a:fillRect/>
          </a:stretch>
        </p:blipFill>
        <p:spPr>
          <a:xfrm>
            <a:off x="5718602" y="2558915"/>
            <a:ext cx="2442033" cy="1373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A50E0212-4A93-43B1-918E-69504B915EBD}"/>
              </a:ext>
            </a:extLst>
          </p:cNvPr>
          <p:cNvPicPr>
            <a:picLocks noChangeAspect="1"/>
          </p:cNvPicPr>
          <p:nvPr/>
        </p:nvPicPr>
        <p:blipFill>
          <a:blip r:embed="rId13"/>
          <a:stretch>
            <a:fillRect/>
          </a:stretch>
        </p:blipFill>
        <p:spPr>
          <a:xfrm>
            <a:off x="1102411" y="2566173"/>
            <a:ext cx="789461" cy="789461"/>
          </a:xfrm>
          <a:prstGeom prst="rect">
            <a:avLst/>
          </a:prstGeom>
        </p:spPr>
      </p:pic>
    </p:spTree>
    <p:extLst>
      <p:ext uri="{BB962C8B-B14F-4D97-AF65-F5344CB8AC3E}">
        <p14:creationId xmlns:p14="http://schemas.microsoft.com/office/powerpoint/2010/main" val="1245922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Pentagon 23">
            <a:extLst>
              <a:ext uri="{FF2B5EF4-FFF2-40B4-BE49-F238E27FC236}">
                <a16:creationId xmlns:a16="http://schemas.microsoft.com/office/drawing/2014/main" id="{F17F9088-F7D9-4D48-A247-88343FA8C469}"/>
              </a:ext>
            </a:extLst>
          </p:cNvPr>
          <p:cNvSpPr/>
          <p:nvPr/>
        </p:nvSpPr>
        <p:spPr>
          <a:xfrm>
            <a:off x="0" y="76438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Chevron 24">
            <a:extLst>
              <a:ext uri="{FF2B5EF4-FFF2-40B4-BE49-F238E27FC236}">
                <a16:creationId xmlns:a16="http://schemas.microsoft.com/office/drawing/2014/main" id="{BCEA7F9C-B61C-4F3C-A5DE-7349D55F7736}"/>
              </a:ext>
            </a:extLst>
          </p:cNvPr>
          <p:cNvSpPr/>
          <p:nvPr/>
        </p:nvSpPr>
        <p:spPr>
          <a:xfrm>
            <a:off x="3778668"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Chevron 25">
            <a:extLst>
              <a:ext uri="{FF2B5EF4-FFF2-40B4-BE49-F238E27FC236}">
                <a16:creationId xmlns:a16="http://schemas.microsoft.com/office/drawing/2014/main" id="{95325182-7C6A-4D0D-9080-877BB7D20754}"/>
              </a:ext>
            </a:extLst>
          </p:cNvPr>
          <p:cNvSpPr/>
          <p:nvPr/>
        </p:nvSpPr>
        <p:spPr>
          <a:xfrm>
            <a:off x="4166383"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row: Chevron 26">
            <a:extLst>
              <a:ext uri="{FF2B5EF4-FFF2-40B4-BE49-F238E27FC236}">
                <a16:creationId xmlns:a16="http://schemas.microsoft.com/office/drawing/2014/main" id="{900C09AB-43DD-4EA2-99C1-9BB4E3C8DBE3}"/>
              </a:ext>
            </a:extLst>
          </p:cNvPr>
          <p:cNvSpPr/>
          <p:nvPr/>
        </p:nvSpPr>
        <p:spPr>
          <a:xfrm>
            <a:off x="4561177"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id="{F6DC1D2B-3E80-4597-824F-6B234BB751D1}"/>
              </a:ext>
            </a:extLst>
          </p:cNvPr>
          <p:cNvSpPr/>
          <p:nvPr/>
        </p:nvSpPr>
        <p:spPr>
          <a:xfrm>
            <a:off x="-58376" y="60421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TUJUAN PEMBENTUKAN COMMAND CENTER</a:t>
            </a:r>
          </a:p>
        </p:txBody>
      </p:sp>
      <p:sp>
        <p:nvSpPr>
          <p:cNvPr id="30" name="Arrow: Chevron 29">
            <a:extLst>
              <a:ext uri="{FF2B5EF4-FFF2-40B4-BE49-F238E27FC236}">
                <a16:creationId xmlns:a16="http://schemas.microsoft.com/office/drawing/2014/main" id="{37F9BDE4-65DD-41C7-AA31-361F9781C096}"/>
              </a:ext>
            </a:extLst>
          </p:cNvPr>
          <p:cNvSpPr/>
          <p:nvPr/>
        </p:nvSpPr>
        <p:spPr>
          <a:xfrm>
            <a:off x="3720292" y="60421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Chevron 30">
            <a:extLst>
              <a:ext uri="{FF2B5EF4-FFF2-40B4-BE49-F238E27FC236}">
                <a16:creationId xmlns:a16="http://schemas.microsoft.com/office/drawing/2014/main" id="{DE53D5F4-4B10-4810-B314-81F553BE3261}"/>
              </a:ext>
            </a:extLst>
          </p:cNvPr>
          <p:cNvSpPr/>
          <p:nvPr/>
        </p:nvSpPr>
        <p:spPr>
          <a:xfrm>
            <a:off x="4108007" y="60421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hevron 31">
            <a:extLst>
              <a:ext uri="{FF2B5EF4-FFF2-40B4-BE49-F238E27FC236}">
                <a16:creationId xmlns:a16="http://schemas.microsoft.com/office/drawing/2014/main" id="{5C3E8839-5D92-47DC-A4BF-D9AD8D9818D5}"/>
              </a:ext>
            </a:extLst>
          </p:cNvPr>
          <p:cNvSpPr/>
          <p:nvPr/>
        </p:nvSpPr>
        <p:spPr>
          <a:xfrm>
            <a:off x="4520385" y="60421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36">
            <a:extLst>
              <a:ext uri="{FF2B5EF4-FFF2-40B4-BE49-F238E27FC236}">
                <a16:creationId xmlns:a16="http://schemas.microsoft.com/office/drawing/2014/main" id="{78D74555-D3E6-400F-B94D-907645CB5BEA}"/>
              </a:ext>
            </a:extLst>
          </p:cNvPr>
          <p:cNvPicPr>
            <a:picLocks noChangeAspect="1"/>
          </p:cNvPicPr>
          <p:nvPr/>
        </p:nvPicPr>
        <p:blipFill rotWithShape="1">
          <a:blip r:embed="rId3"/>
          <a:srcRect l="15267" t="30908" r="15940" b="32192"/>
          <a:stretch/>
        </p:blipFill>
        <p:spPr>
          <a:xfrm>
            <a:off x="8991505" y="193591"/>
            <a:ext cx="1449352" cy="514855"/>
          </a:xfrm>
          <a:prstGeom prst="rect">
            <a:avLst/>
          </a:prstGeom>
          <a:noFill/>
        </p:spPr>
      </p:pic>
      <p:pic>
        <p:nvPicPr>
          <p:cNvPr id="42" name="Picture 41">
            <a:extLst>
              <a:ext uri="{FF2B5EF4-FFF2-40B4-BE49-F238E27FC236}">
                <a16:creationId xmlns:a16="http://schemas.microsoft.com/office/drawing/2014/main" id="{CBB1DA4A-136F-4FDA-B88E-4147E90A737B}"/>
              </a:ext>
            </a:extLst>
          </p:cNvPr>
          <p:cNvPicPr>
            <a:picLocks noChangeAspect="1"/>
          </p:cNvPicPr>
          <p:nvPr/>
        </p:nvPicPr>
        <p:blipFill>
          <a:blip r:embed="rId4"/>
          <a:stretch>
            <a:fillRect/>
          </a:stretch>
        </p:blipFill>
        <p:spPr>
          <a:xfrm>
            <a:off x="268485" y="1908065"/>
            <a:ext cx="5217915" cy="3377150"/>
          </a:xfrm>
          <a:prstGeom prst="rect">
            <a:avLst/>
          </a:prstGeom>
        </p:spPr>
      </p:pic>
      <p:pic>
        <p:nvPicPr>
          <p:cNvPr id="45" name="Picture 44" descr="Hasil gambar untuk pln logo png">
            <a:extLst>
              <a:ext uri="{FF2B5EF4-FFF2-40B4-BE49-F238E27FC236}">
                <a16:creationId xmlns:a16="http://schemas.microsoft.com/office/drawing/2014/main" id="{08E4EED7-2FF6-4759-A2FA-28962AFD1B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64949" y="185229"/>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Shape 45">
            <a:extLst>
              <a:ext uri="{FF2B5EF4-FFF2-40B4-BE49-F238E27FC236}">
                <a16:creationId xmlns:a16="http://schemas.microsoft.com/office/drawing/2014/main" id="{E0F6E7BF-06C6-4CF6-A0AB-4D6420524619}"/>
              </a:ext>
            </a:extLst>
          </p:cNvPr>
          <p:cNvSpPr/>
          <p:nvPr/>
        </p:nvSpPr>
        <p:spPr>
          <a:xfrm flipV="1">
            <a:off x="7174491" y="187960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A955CF0D-9250-4779-8B12-0D182BF03189}"/>
              </a:ext>
            </a:extLst>
          </p:cNvPr>
          <p:cNvSpPr/>
          <p:nvPr/>
        </p:nvSpPr>
        <p:spPr>
          <a:xfrm flipV="1">
            <a:off x="7174491" y="285496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85042EE3-FA88-419C-93AD-9E740C11DE5E}"/>
              </a:ext>
            </a:extLst>
          </p:cNvPr>
          <p:cNvSpPr/>
          <p:nvPr/>
        </p:nvSpPr>
        <p:spPr>
          <a:xfrm flipV="1">
            <a:off x="7174491" y="3830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ABF9C3A0-2DDC-437E-B12D-A35B90B69E5E}"/>
              </a:ext>
            </a:extLst>
          </p:cNvPr>
          <p:cNvSpPr/>
          <p:nvPr/>
        </p:nvSpPr>
        <p:spPr>
          <a:xfrm flipV="1">
            <a:off x="7174491" y="480568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1E02BF45-D707-4643-B6D1-94B005E9B361}"/>
              </a:ext>
            </a:extLst>
          </p:cNvPr>
          <p:cNvSpPr/>
          <p:nvPr/>
        </p:nvSpPr>
        <p:spPr>
          <a:xfrm flipV="1">
            <a:off x="7020560" y="1798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AFE27370-C162-4F7C-B7AC-45091A1F9019}"/>
              </a:ext>
            </a:extLst>
          </p:cNvPr>
          <p:cNvSpPr/>
          <p:nvPr/>
        </p:nvSpPr>
        <p:spPr>
          <a:xfrm flipV="1">
            <a:off x="7020560" y="277368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FD6B2E1F-8116-4EDD-9A15-0F95D0D0A53B}"/>
              </a:ext>
            </a:extLst>
          </p:cNvPr>
          <p:cNvSpPr/>
          <p:nvPr/>
        </p:nvSpPr>
        <p:spPr>
          <a:xfrm flipV="1">
            <a:off x="7020560" y="374904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D79C03FB-624D-4F5B-AEFC-6A1DBC97F13D}"/>
              </a:ext>
            </a:extLst>
          </p:cNvPr>
          <p:cNvSpPr/>
          <p:nvPr/>
        </p:nvSpPr>
        <p:spPr>
          <a:xfrm flipV="1">
            <a:off x="7020560" y="472440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E1DB4B4-96F6-4B00-B296-4DEF0EE53D81}"/>
              </a:ext>
            </a:extLst>
          </p:cNvPr>
          <p:cNvSpPr/>
          <p:nvPr/>
        </p:nvSpPr>
        <p:spPr>
          <a:xfrm>
            <a:off x="7905111" y="1891628"/>
            <a:ext cx="3765035" cy="646331"/>
          </a:xfrm>
          <a:prstGeom prst="rect">
            <a:avLst/>
          </a:prstGeom>
        </p:spPr>
        <p:txBody>
          <a:bodyPr wrap="square">
            <a:spAutoFit/>
          </a:bodyPr>
          <a:lstStyle/>
          <a:p>
            <a:r>
              <a:rPr lang="en-US" b="1" dirty="0" err="1">
                <a:solidFill>
                  <a:schemeClr val="bg1"/>
                </a:solidFill>
              </a:rPr>
              <a:t>Memberi</a:t>
            </a:r>
            <a:r>
              <a:rPr lang="en-US" b="1" dirty="0">
                <a:solidFill>
                  <a:schemeClr val="bg1"/>
                </a:solidFill>
              </a:rPr>
              <a:t> </a:t>
            </a:r>
            <a:r>
              <a:rPr lang="en-US" b="1" dirty="0" err="1">
                <a:solidFill>
                  <a:schemeClr val="bg1"/>
                </a:solidFill>
              </a:rPr>
              <a:t>Kepastian</a:t>
            </a:r>
            <a:r>
              <a:rPr lang="en-US" b="1" dirty="0">
                <a:solidFill>
                  <a:schemeClr val="bg1"/>
                </a:solidFill>
              </a:rPr>
              <a:t> </a:t>
            </a:r>
            <a:r>
              <a:rPr lang="en-US" b="1" dirty="0" err="1">
                <a:solidFill>
                  <a:schemeClr val="bg1"/>
                </a:solidFill>
              </a:rPr>
              <a:t>Laporan</a:t>
            </a:r>
            <a:r>
              <a:rPr lang="en-US" b="1" dirty="0">
                <a:solidFill>
                  <a:schemeClr val="bg1"/>
                </a:solidFill>
              </a:rPr>
              <a:t> </a:t>
            </a:r>
            <a:r>
              <a:rPr lang="en-US" b="1" dirty="0" err="1">
                <a:solidFill>
                  <a:schemeClr val="bg1"/>
                </a:solidFill>
              </a:rPr>
              <a:t>Pelanggan</a:t>
            </a:r>
            <a:r>
              <a:rPr lang="en-US" b="1" dirty="0">
                <a:solidFill>
                  <a:schemeClr val="bg1"/>
                </a:solidFill>
              </a:rPr>
              <a:t> </a:t>
            </a:r>
            <a:r>
              <a:rPr lang="en-US" b="1" dirty="0" err="1">
                <a:solidFill>
                  <a:schemeClr val="bg1"/>
                </a:solidFill>
              </a:rPr>
              <a:t>akan</a:t>
            </a:r>
            <a:r>
              <a:rPr lang="en-US" b="1" dirty="0">
                <a:solidFill>
                  <a:schemeClr val="bg1"/>
                </a:solidFill>
              </a:rPr>
              <a:t> </a:t>
            </a:r>
            <a:r>
              <a:rPr lang="en-US" b="1" dirty="0" err="1">
                <a:solidFill>
                  <a:schemeClr val="bg1"/>
                </a:solidFill>
              </a:rPr>
              <a:t>ditindaklanjuti</a:t>
            </a:r>
            <a:endParaRPr lang="en-US" b="1" dirty="0">
              <a:solidFill>
                <a:schemeClr val="bg1"/>
              </a:solidFill>
            </a:endParaRPr>
          </a:p>
        </p:txBody>
      </p:sp>
      <p:sp>
        <p:nvSpPr>
          <p:cNvPr id="62" name="Rectangle 61">
            <a:extLst>
              <a:ext uri="{FF2B5EF4-FFF2-40B4-BE49-F238E27FC236}">
                <a16:creationId xmlns:a16="http://schemas.microsoft.com/office/drawing/2014/main" id="{43990E12-C8C7-4BA6-B651-A20353A22A65}"/>
              </a:ext>
            </a:extLst>
          </p:cNvPr>
          <p:cNvSpPr/>
          <p:nvPr/>
        </p:nvSpPr>
        <p:spPr>
          <a:xfrm>
            <a:off x="7905111" y="2835746"/>
            <a:ext cx="3765035" cy="646331"/>
          </a:xfrm>
          <a:prstGeom prst="rect">
            <a:avLst/>
          </a:prstGeom>
        </p:spPr>
        <p:txBody>
          <a:bodyPr wrap="square">
            <a:spAutoFit/>
          </a:bodyPr>
          <a:lstStyle/>
          <a:p>
            <a:r>
              <a:rPr lang="en-US" b="1" dirty="0" err="1">
                <a:solidFill>
                  <a:schemeClr val="tx1">
                    <a:lumMod val="65000"/>
                    <a:lumOff val="35000"/>
                  </a:schemeClr>
                </a:solidFill>
              </a:rPr>
              <a:t>Memberikan</a:t>
            </a:r>
            <a:r>
              <a:rPr lang="en-US" b="1" dirty="0">
                <a:solidFill>
                  <a:schemeClr val="tx1">
                    <a:lumMod val="65000"/>
                    <a:lumOff val="35000"/>
                  </a:schemeClr>
                </a:solidFill>
              </a:rPr>
              <a:t> </a:t>
            </a:r>
            <a:r>
              <a:rPr lang="en-US" b="1" dirty="0" err="1">
                <a:solidFill>
                  <a:schemeClr val="tx1">
                    <a:lumMod val="65000"/>
                    <a:lumOff val="35000"/>
                  </a:schemeClr>
                </a:solidFill>
              </a:rPr>
              <a:t>Kecepatan</a:t>
            </a:r>
            <a:r>
              <a:rPr lang="en-US" b="1" dirty="0">
                <a:solidFill>
                  <a:schemeClr val="tx1">
                    <a:lumMod val="65000"/>
                    <a:lumOff val="35000"/>
                  </a:schemeClr>
                </a:solidFill>
              </a:rPr>
              <a:t> &amp; </a:t>
            </a:r>
            <a:r>
              <a:rPr lang="en-US" b="1" dirty="0" err="1">
                <a:solidFill>
                  <a:schemeClr val="tx1">
                    <a:lumMod val="65000"/>
                    <a:lumOff val="35000"/>
                  </a:schemeClr>
                </a:solidFill>
              </a:rPr>
              <a:t>Ketepatan</a:t>
            </a:r>
            <a:r>
              <a:rPr lang="en-US" b="1" dirty="0">
                <a:solidFill>
                  <a:schemeClr val="tx1">
                    <a:lumMod val="65000"/>
                    <a:lumOff val="35000"/>
                  </a:schemeClr>
                </a:solidFill>
              </a:rPr>
              <a:t> </a:t>
            </a:r>
            <a:r>
              <a:rPr lang="en-US" b="1" dirty="0" err="1">
                <a:solidFill>
                  <a:schemeClr val="tx1">
                    <a:lumMod val="65000"/>
                    <a:lumOff val="35000"/>
                  </a:schemeClr>
                </a:solidFill>
              </a:rPr>
              <a:t>penanganan</a:t>
            </a:r>
            <a:r>
              <a:rPr lang="en-US" b="1" dirty="0">
                <a:solidFill>
                  <a:schemeClr val="tx1">
                    <a:lumMod val="65000"/>
                    <a:lumOff val="35000"/>
                  </a:schemeClr>
                </a:solidFill>
              </a:rPr>
              <a:t> </a:t>
            </a:r>
            <a:r>
              <a:rPr lang="en-US" b="1" dirty="0" err="1">
                <a:solidFill>
                  <a:schemeClr val="tx1">
                    <a:lumMod val="65000"/>
                    <a:lumOff val="35000"/>
                  </a:schemeClr>
                </a:solidFill>
              </a:rPr>
              <a:t>gangguan</a:t>
            </a:r>
            <a:endParaRPr lang="en-US" b="1" dirty="0">
              <a:solidFill>
                <a:schemeClr val="tx1">
                  <a:lumMod val="65000"/>
                  <a:lumOff val="35000"/>
                </a:schemeClr>
              </a:solidFill>
            </a:endParaRPr>
          </a:p>
        </p:txBody>
      </p:sp>
      <p:sp>
        <p:nvSpPr>
          <p:cNvPr id="63" name="Rectangle 62">
            <a:extLst>
              <a:ext uri="{FF2B5EF4-FFF2-40B4-BE49-F238E27FC236}">
                <a16:creationId xmlns:a16="http://schemas.microsoft.com/office/drawing/2014/main" id="{438AAC9E-3DFE-41D7-B1A9-613FD6F92080}"/>
              </a:ext>
            </a:extLst>
          </p:cNvPr>
          <p:cNvSpPr/>
          <p:nvPr/>
        </p:nvSpPr>
        <p:spPr>
          <a:xfrm>
            <a:off x="7905111" y="3842348"/>
            <a:ext cx="3765035" cy="646331"/>
          </a:xfrm>
          <a:prstGeom prst="rect">
            <a:avLst/>
          </a:prstGeom>
        </p:spPr>
        <p:txBody>
          <a:bodyPr wrap="square">
            <a:spAutoFit/>
          </a:bodyPr>
          <a:lstStyle/>
          <a:p>
            <a:r>
              <a:rPr lang="en-US" b="1" dirty="0" err="1">
                <a:solidFill>
                  <a:schemeClr val="bg1"/>
                </a:solidFill>
              </a:rPr>
              <a:t>Meningkatkan</a:t>
            </a:r>
            <a:r>
              <a:rPr lang="en-US" b="1" dirty="0">
                <a:solidFill>
                  <a:schemeClr val="bg1"/>
                </a:solidFill>
              </a:rPr>
              <a:t> </a:t>
            </a:r>
            <a:r>
              <a:rPr lang="en-US" b="1" dirty="0" err="1">
                <a:solidFill>
                  <a:schemeClr val="bg1"/>
                </a:solidFill>
              </a:rPr>
              <a:t>Akurasi</a:t>
            </a:r>
            <a:r>
              <a:rPr lang="en-US" b="1" dirty="0">
                <a:solidFill>
                  <a:schemeClr val="bg1"/>
                </a:solidFill>
              </a:rPr>
              <a:t> &amp; </a:t>
            </a:r>
            <a:r>
              <a:rPr lang="en-US" b="1" dirty="0" err="1">
                <a:solidFill>
                  <a:schemeClr val="bg1"/>
                </a:solidFill>
              </a:rPr>
              <a:t>Integritas</a:t>
            </a:r>
            <a:r>
              <a:rPr lang="en-US" b="1" dirty="0">
                <a:solidFill>
                  <a:schemeClr val="bg1"/>
                </a:solidFill>
              </a:rPr>
              <a:t> data </a:t>
            </a:r>
            <a:r>
              <a:rPr lang="en-US" b="1" dirty="0" err="1">
                <a:solidFill>
                  <a:schemeClr val="bg1"/>
                </a:solidFill>
              </a:rPr>
              <a:t>gangguan</a:t>
            </a:r>
            <a:r>
              <a:rPr lang="en-US" b="1" dirty="0">
                <a:solidFill>
                  <a:schemeClr val="bg1"/>
                </a:solidFill>
              </a:rPr>
              <a:t> </a:t>
            </a:r>
            <a:r>
              <a:rPr lang="en-US" b="1" dirty="0" err="1">
                <a:solidFill>
                  <a:schemeClr val="bg1"/>
                </a:solidFill>
              </a:rPr>
              <a:t>pelanggan</a:t>
            </a:r>
            <a:endParaRPr lang="en-US" b="1" dirty="0">
              <a:solidFill>
                <a:schemeClr val="bg1"/>
              </a:solidFill>
            </a:endParaRPr>
          </a:p>
        </p:txBody>
      </p:sp>
      <p:sp>
        <p:nvSpPr>
          <p:cNvPr id="64" name="Rectangle 63">
            <a:extLst>
              <a:ext uri="{FF2B5EF4-FFF2-40B4-BE49-F238E27FC236}">
                <a16:creationId xmlns:a16="http://schemas.microsoft.com/office/drawing/2014/main" id="{FA1A7292-59B5-467C-AA0F-13857C5369F0}"/>
              </a:ext>
            </a:extLst>
          </p:cNvPr>
          <p:cNvSpPr/>
          <p:nvPr/>
        </p:nvSpPr>
        <p:spPr>
          <a:xfrm>
            <a:off x="7833360" y="4803812"/>
            <a:ext cx="3765035" cy="646331"/>
          </a:xfrm>
          <a:prstGeom prst="rect">
            <a:avLst/>
          </a:prstGeom>
        </p:spPr>
        <p:txBody>
          <a:bodyPr wrap="square">
            <a:spAutoFit/>
          </a:bodyPr>
          <a:lstStyle/>
          <a:p>
            <a:r>
              <a:rPr lang="en-US" b="1" dirty="0" err="1">
                <a:solidFill>
                  <a:schemeClr val="bg1"/>
                </a:solidFill>
              </a:rPr>
              <a:t>Meningkatkan</a:t>
            </a:r>
            <a:r>
              <a:rPr lang="en-US" b="1" dirty="0">
                <a:solidFill>
                  <a:schemeClr val="bg1"/>
                </a:solidFill>
              </a:rPr>
              <a:t> Image &amp; </a:t>
            </a:r>
            <a:r>
              <a:rPr lang="en-US" b="1" dirty="0" err="1">
                <a:solidFill>
                  <a:schemeClr val="bg1"/>
                </a:solidFill>
              </a:rPr>
              <a:t>Kepuasan</a:t>
            </a:r>
            <a:r>
              <a:rPr lang="en-US" b="1" dirty="0">
                <a:solidFill>
                  <a:schemeClr val="bg1"/>
                </a:solidFill>
              </a:rPr>
              <a:t> </a:t>
            </a:r>
            <a:r>
              <a:rPr lang="en-US" b="1" dirty="0" err="1">
                <a:solidFill>
                  <a:schemeClr val="bg1"/>
                </a:solidFill>
              </a:rPr>
              <a:t>Pelanggan</a:t>
            </a:r>
            <a:endParaRPr lang="en-US" b="1" dirty="0">
              <a:solidFill>
                <a:schemeClr val="bg1"/>
              </a:solidFill>
            </a:endParaRPr>
          </a:p>
        </p:txBody>
      </p:sp>
      <p:pic>
        <p:nvPicPr>
          <p:cNvPr id="9" name="Picture 8">
            <a:extLst>
              <a:ext uri="{FF2B5EF4-FFF2-40B4-BE49-F238E27FC236}">
                <a16:creationId xmlns:a16="http://schemas.microsoft.com/office/drawing/2014/main" id="{86641A93-9BCE-4AE7-AB57-83625FDA5CD0}"/>
              </a:ext>
            </a:extLst>
          </p:cNvPr>
          <p:cNvPicPr>
            <a:picLocks noChangeAspect="1"/>
          </p:cNvPicPr>
          <p:nvPr/>
        </p:nvPicPr>
        <p:blipFill>
          <a:blip r:embed="rId6"/>
          <a:stretch>
            <a:fillRect/>
          </a:stretch>
        </p:blipFill>
        <p:spPr>
          <a:xfrm>
            <a:off x="6584943" y="4725511"/>
            <a:ext cx="1094486" cy="729657"/>
          </a:xfrm>
          <a:prstGeom prst="rect">
            <a:avLst/>
          </a:prstGeom>
          <a:noFill/>
        </p:spPr>
      </p:pic>
      <p:pic>
        <p:nvPicPr>
          <p:cNvPr id="11" name="Picture 10">
            <a:extLst>
              <a:ext uri="{FF2B5EF4-FFF2-40B4-BE49-F238E27FC236}">
                <a16:creationId xmlns:a16="http://schemas.microsoft.com/office/drawing/2014/main" id="{6A173331-1D7A-46DF-A0D3-496B765861CD}"/>
              </a:ext>
            </a:extLst>
          </p:cNvPr>
          <p:cNvPicPr>
            <a:picLocks noChangeAspect="1"/>
          </p:cNvPicPr>
          <p:nvPr/>
        </p:nvPicPr>
        <p:blipFill>
          <a:blip r:embed="rId7"/>
          <a:stretch>
            <a:fillRect/>
          </a:stretch>
        </p:blipFill>
        <p:spPr>
          <a:xfrm>
            <a:off x="6590295" y="2682240"/>
            <a:ext cx="926575" cy="926575"/>
          </a:xfrm>
          <a:prstGeom prst="rect">
            <a:avLst/>
          </a:prstGeom>
        </p:spPr>
      </p:pic>
      <p:pic>
        <p:nvPicPr>
          <p:cNvPr id="20" name="Picture 19">
            <a:extLst>
              <a:ext uri="{FF2B5EF4-FFF2-40B4-BE49-F238E27FC236}">
                <a16:creationId xmlns:a16="http://schemas.microsoft.com/office/drawing/2014/main" id="{D98C6C02-C3F9-4ACE-9669-ADFD68B10BAE}"/>
              </a:ext>
            </a:extLst>
          </p:cNvPr>
          <p:cNvPicPr>
            <a:picLocks noChangeAspect="1"/>
          </p:cNvPicPr>
          <p:nvPr/>
        </p:nvPicPr>
        <p:blipFill>
          <a:blip r:embed="rId8"/>
          <a:stretch>
            <a:fillRect/>
          </a:stretch>
        </p:blipFill>
        <p:spPr>
          <a:xfrm>
            <a:off x="6247234" y="3507214"/>
            <a:ext cx="1678306" cy="1258730"/>
          </a:xfrm>
          <a:prstGeom prst="rect">
            <a:avLst/>
          </a:prstGeom>
        </p:spPr>
      </p:pic>
      <p:pic>
        <p:nvPicPr>
          <p:cNvPr id="38" name="Picture 37">
            <a:extLst>
              <a:ext uri="{FF2B5EF4-FFF2-40B4-BE49-F238E27FC236}">
                <a16:creationId xmlns:a16="http://schemas.microsoft.com/office/drawing/2014/main" id="{0A2FCF8F-D6C5-43E6-95CB-2241455F2AA8}"/>
              </a:ext>
            </a:extLst>
          </p:cNvPr>
          <p:cNvPicPr>
            <a:picLocks noChangeAspect="1"/>
          </p:cNvPicPr>
          <p:nvPr/>
        </p:nvPicPr>
        <p:blipFill>
          <a:blip r:embed="rId9"/>
          <a:stretch>
            <a:fillRect/>
          </a:stretch>
        </p:blipFill>
        <p:spPr>
          <a:xfrm>
            <a:off x="6408605" y="1700868"/>
            <a:ext cx="1289954" cy="967465"/>
          </a:xfrm>
          <a:prstGeom prst="rect">
            <a:avLst/>
          </a:prstGeom>
        </p:spPr>
      </p:pic>
      <p:sp>
        <p:nvSpPr>
          <p:cNvPr id="2" name="Rectangle: Rounded Corners 1">
            <a:extLst>
              <a:ext uri="{FF2B5EF4-FFF2-40B4-BE49-F238E27FC236}">
                <a16:creationId xmlns:a16="http://schemas.microsoft.com/office/drawing/2014/main" id="{09892D85-1451-4383-8ED0-CB2356D3D5EB}"/>
              </a:ext>
            </a:extLst>
          </p:cNvPr>
          <p:cNvSpPr/>
          <p:nvPr/>
        </p:nvSpPr>
        <p:spPr>
          <a:xfrm>
            <a:off x="1085735" y="6403254"/>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772CE6EB-CDE7-481C-BC59-9EB81F431F8D}"/>
              </a:ext>
            </a:extLst>
          </p:cNvPr>
          <p:cNvSpPr/>
          <p:nvPr/>
        </p:nvSpPr>
        <p:spPr>
          <a:xfrm>
            <a:off x="1081455" y="6179049"/>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0DD46B0-992B-4887-AD8F-39B719B15F9A}"/>
              </a:ext>
            </a:extLst>
          </p:cNvPr>
          <p:cNvSpPr/>
          <p:nvPr/>
        </p:nvSpPr>
        <p:spPr>
          <a:xfrm>
            <a:off x="1251377" y="6093620"/>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C5FD5914-D8AD-4E20-AD92-0625556D35B1}"/>
              </a:ext>
            </a:extLst>
          </p:cNvPr>
          <p:cNvSpPr/>
          <p:nvPr/>
        </p:nvSpPr>
        <p:spPr>
          <a:xfrm>
            <a:off x="1421299" y="6593259"/>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FBDA9B56-8440-4CB5-BF01-5B043912F401}"/>
              </a:ext>
            </a:extLst>
          </p:cNvPr>
          <p:cNvSpPr/>
          <p:nvPr/>
        </p:nvSpPr>
        <p:spPr>
          <a:xfrm>
            <a:off x="1421299" y="6403254"/>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866303"/>
      </p:ext>
    </p:extLst>
  </p:cSld>
  <p:clrMapOvr>
    <a:masterClrMapping/>
  </p:clrMapOvr>
</p:sld>
</file>

<file path=ppt/theme/theme1.xml><?xml version="1.0" encoding="utf-8"?>
<a:theme xmlns:a="http://schemas.openxmlformats.org/drawingml/2006/main" name="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2.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2020_16-9</Template>
  <TotalTime>16305</TotalTime>
  <Words>1133</Words>
  <Application>Microsoft Office PowerPoint</Application>
  <PresentationFormat>Widescreen</PresentationFormat>
  <Paragraphs>512</Paragraphs>
  <Slides>18</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Agency FB</vt:lpstr>
      <vt:lpstr>Arial</vt:lpstr>
      <vt:lpstr>Calibri</vt:lpstr>
      <vt:lpstr>Candara</vt:lpstr>
      <vt:lpstr>Century Gothic</vt:lpstr>
      <vt:lpstr>Corbel</vt:lpstr>
      <vt:lpstr>Helvetica</vt:lpstr>
      <vt:lpstr>Myriad Pro</vt:lpstr>
      <vt:lpstr>Times New Roman</vt:lpstr>
      <vt:lpstr>Tw Cen MT</vt:lpstr>
      <vt:lpstr>Wingdings</vt:lpstr>
      <vt:lpstr>powerpoint 2020_16-9</vt:lpstr>
      <vt:lpstr>Office Theme</vt:lpstr>
      <vt:lpstr>PowerPoint Presentation</vt:lpstr>
      <vt:lpstr>PowerPoint Presentation</vt:lpstr>
      <vt:lpstr>PowerPoint Presentation</vt:lpstr>
      <vt:lpstr>PowerPoint Presentation</vt:lpstr>
      <vt:lpstr>PowerPoint Presentation</vt:lpstr>
      <vt:lpstr>PEMBENTUKAN  COMMAND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 Mandasari</dc:creator>
  <cp:lastModifiedBy>USER</cp:lastModifiedBy>
  <cp:revision>774</cp:revision>
  <dcterms:created xsi:type="dcterms:W3CDTF">2020-01-22T06:53:54Z</dcterms:created>
  <dcterms:modified xsi:type="dcterms:W3CDTF">2020-11-02T08:05:44Z</dcterms:modified>
</cp:coreProperties>
</file>